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7" r:id="rId8"/>
    <p:sldId id="262" r:id="rId9"/>
    <p:sldId id="291" r:id="rId10"/>
    <p:sldId id="263" r:id="rId11"/>
    <p:sldId id="269" r:id="rId12"/>
    <p:sldId id="270" r:id="rId13"/>
    <p:sldId id="273" r:id="rId14"/>
    <p:sldId id="274" r:id="rId15"/>
    <p:sldId id="264" r:id="rId16"/>
    <p:sldId id="265" r:id="rId17"/>
    <p:sldId id="266" r:id="rId18"/>
    <p:sldId id="272" r:id="rId19"/>
    <p:sldId id="277" r:id="rId20"/>
    <p:sldId id="290" r:id="rId21"/>
    <p:sldId id="292" r:id="rId22"/>
    <p:sldId id="268" r:id="rId23"/>
    <p:sldId id="293" r:id="rId24"/>
    <p:sldId id="294" r:id="rId25"/>
    <p:sldId id="295" r:id="rId26"/>
    <p:sldId id="271" r:id="rId27"/>
    <p:sldId id="296" r:id="rId28"/>
    <p:sldId id="275" r:id="rId29"/>
    <p:sldId id="278"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8" autoAdjust="0"/>
    <p:restoredTop sz="96357" autoAdjust="0"/>
  </p:normalViewPr>
  <p:slideViewPr>
    <p:cSldViewPr snapToGrid="0">
      <p:cViewPr varScale="1">
        <p:scale>
          <a:sx n="110" d="100"/>
          <a:sy n="110" d="100"/>
        </p:scale>
        <p:origin x="456" y="9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Internal Audit Process - Time spent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Internal Audit Process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7B4-4914-BE53-563F8E609F9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7B4-4914-BE53-563F8E609F9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7B4-4914-BE53-563F8E609F9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7B4-4914-BE53-563F8E609F9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Initiate Audit - Opening Meeting </c:v>
                </c:pt>
                <c:pt idx="1">
                  <c:v>Conduct Audit Activities - Research </c:v>
                </c:pt>
                <c:pt idx="2">
                  <c:v>Conduct Audit Activities - Interviews</c:v>
                </c:pt>
                <c:pt idx="3">
                  <c:v>Closing Meeting - Findings </c:v>
                </c:pt>
              </c:strCache>
            </c:strRef>
          </c:cat>
          <c:val>
            <c:numRef>
              <c:f>Sheet1!$B$2:$B$5</c:f>
              <c:numCache>
                <c:formatCode>0%</c:formatCode>
                <c:ptCount val="4"/>
                <c:pt idx="0">
                  <c:v>0.05</c:v>
                </c:pt>
                <c:pt idx="1">
                  <c:v>0.75</c:v>
                </c:pt>
                <c:pt idx="2">
                  <c:v>0.15</c:v>
                </c:pt>
                <c:pt idx="3">
                  <c:v>0.05</c:v>
                </c:pt>
              </c:numCache>
            </c:numRef>
          </c:val>
          <c:extLst>
            <c:ext xmlns:c16="http://schemas.microsoft.com/office/drawing/2014/chart" uri="{C3380CC4-5D6E-409C-BE32-E72D297353CC}">
              <c16:uniqueId val="{00000008-07B4-4914-BE53-563F8E609F9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0512120600309571"/>
          <c:y val="0.36382327209098864"/>
          <c:w val="0.38462238374049396"/>
          <c:h val="0.387153913453126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2D1E7-0752-415E-B5EE-6C2AED3C3CA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996DFACE-76E2-4770-90CB-43D21051DF9D}">
      <dgm:prSet/>
      <dgm:spPr/>
      <dgm:t>
        <a:bodyPr/>
        <a:lstStyle/>
        <a:p>
          <a:r>
            <a:rPr lang="en-US" dirty="0"/>
            <a:t>The purpose of an internal audit is to access the effectiveness of your organization’s quality management system and your organization's overall performance. Your internal audits demonstrate compliance with your ‘planned arrangements’, example - the Quality Management System (QMS) and how its' processes are implemented and maintained.</a:t>
          </a:r>
        </a:p>
      </dgm:t>
    </dgm:pt>
    <dgm:pt modelId="{3F524D87-B6E1-49F0-A63E-A5AB80818B48}" type="parTrans" cxnId="{BEEFAC58-831B-418C-A665-730B3434D752}">
      <dgm:prSet/>
      <dgm:spPr/>
      <dgm:t>
        <a:bodyPr/>
        <a:lstStyle/>
        <a:p>
          <a:endParaRPr lang="en-US"/>
        </a:p>
      </dgm:t>
    </dgm:pt>
    <dgm:pt modelId="{594B433F-7E59-4456-9149-88DD021E2EF6}" type="sibTrans" cxnId="{BEEFAC58-831B-418C-A665-730B3434D752}">
      <dgm:prSet/>
      <dgm:spPr/>
      <dgm:t>
        <a:bodyPr/>
        <a:lstStyle/>
        <a:p>
          <a:endParaRPr lang="en-US"/>
        </a:p>
      </dgm:t>
    </dgm:pt>
    <dgm:pt modelId="{153CB927-9FEF-4B28-A288-65E2D0A21899}">
      <dgm:prSet/>
      <dgm:spPr/>
      <dgm:t>
        <a:bodyPr/>
        <a:lstStyle/>
        <a:p>
          <a:r>
            <a:rPr lang="en-US"/>
            <a:t>The International Organization for Standardization is an international standard-setting body composed of representatives from various national standards organizations. Founded on 23 February 1947 in London, the organization promotes worldwide proprietary, industrial, and commercial standards.</a:t>
          </a:r>
        </a:p>
      </dgm:t>
    </dgm:pt>
    <dgm:pt modelId="{35AB73EB-34BF-4E7C-99CB-26D4DA0AFF4A}" type="parTrans" cxnId="{D401E9CA-C949-4F4B-BC13-E0EDCF3ABDEC}">
      <dgm:prSet/>
      <dgm:spPr/>
      <dgm:t>
        <a:bodyPr/>
        <a:lstStyle/>
        <a:p>
          <a:endParaRPr lang="en-US"/>
        </a:p>
      </dgm:t>
    </dgm:pt>
    <dgm:pt modelId="{5641163D-8228-4CF2-95DB-CC29C5D43FA3}" type="sibTrans" cxnId="{D401E9CA-C949-4F4B-BC13-E0EDCF3ABDEC}">
      <dgm:prSet/>
      <dgm:spPr/>
      <dgm:t>
        <a:bodyPr/>
        <a:lstStyle/>
        <a:p>
          <a:endParaRPr lang="en-US"/>
        </a:p>
      </dgm:t>
    </dgm:pt>
    <dgm:pt modelId="{71B99E94-8D9A-4709-80E1-71BDB5FF5799}" type="pres">
      <dgm:prSet presAssocID="{1CF2D1E7-0752-415E-B5EE-6C2AED3C3CA4}" presName="linear" presStyleCnt="0">
        <dgm:presLayoutVars>
          <dgm:animLvl val="lvl"/>
          <dgm:resizeHandles val="exact"/>
        </dgm:presLayoutVars>
      </dgm:prSet>
      <dgm:spPr/>
    </dgm:pt>
    <dgm:pt modelId="{3AF8A7DC-7AE9-4CC7-A756-B0A9C6674171}" type="pres">
      <dgm:prSet presAssocID="{996DFACE-76E2-4770-90CB-43D21051DF9D}" presName="parentText" presStyleLbl="node1" presStyleIdx="0" presStyleCnt="2">
        <dgm:presLayoutVars>
          <dgm:chMax val="0"/>
          <dgm:bulletEnabled val="1"/>
        </dgm:presLayoutVars>
      </dgm:prSet>
      <dgm:spPr/>
    </dgm:pt>
    <dgm:pt modelId="{9CF0C7B0-B143-465C-99F9-6895B31E6C49}" type="pres">
      <dgm:prSet presAssocID="{594B433F-7E59-4456-9149-88DD021E2EF6}" presName="spacer" presStyleCnt="0"/>
      <dgm:spPr/>
    </dgm:pt>
    <dgm:pt modelId="{529ECB46-714E-472E-952C-97A351A1A6DB}" type="pres">
      <dgm:prSet presAssocID="{153CB927-9FEF-4B28-A288-65E2D0A21899}" presName="parentText" presStyleLbl="node1" presStyleIdx="1" presStyleCnt="2">
        <dgm:presLayoutVars>
          <dgm:chMax val="0"/>
          <dgm:bulletEnabled val="1"/>
        </dgm:presLayoutVars>
      </dgm:prSet>
      <dgm:spPr/>
    </dgm:pt>
  </dgm:ptLst>
  <dgm:cxnLst>
    <dgm:cxn modelId="{B640C74E-5023-43DB-86D0-ED6EBC4121BA}" type="presOf" srcId="{1CF2D1E7-0752-415E-B5EE-6C2AED3C3CA4}" destId="{71B99E94-8D9A-4709-80E1-71BDB5FF5799}" srcOrd="0" destOrd="0" presId="urn:microsoft.com/office/officeart/2005/8/layout/vList2"/>
    <dgm:cxn modelId="{EF641573-D471-4A7C-B7C9-0DF170126F51}" type="presOf" srcId="{996DFACE-76E2-4770-90CB-43D21051DF9D}" destId="{3AF8A7DC-7AE9-4CC7-A756-B0A9C6674171}" srcOrd="0" destOrd="0" presId="urn:microsoft.com/office/officeart/2005/8/layout/vList2"/>
    <dgm:cxn modelId="{BEEFAC58-831B-418C-A665-730B3434D752}" srcId="{1CF2D1E7-0752-415E-B5EE-6C2AED3C3CA4}" destId="{996DFACE-76E2-4770-90CB-43D21051DF9D}" srcOrd="0" destOrd="0" parTransId="{3F524D87-B6E1-49F0-A63E-A5AB80818B48}" sibTransId="{594B433F-7E59-4456-9149-88DD021E2EF6}"/>
    <dgm:cxn modelId="{D401E9CA-C949-4F4B-BC13-E0EDCF3ABDEC}" srcId="{1CF2D1E7-0752-415E-B5EE-6C2AED3C3CA4}" destId="{153CB927-9FEF-4B28-A288-65E2D0A21899}" srcOrd="1" destOrd="0" parTransId="{35AB73EB-34BF-4E7C-99CB-26D4DA0AFF4A}" sibTransId="{5641163D-8228-4CF2-95DB-CC29C5D43FA3}"/>
    <dgm:cxn modelId="{A7593DE9-F9BA-430A-BBDF-88B3FF95D1A9}" type="presOf" srcId="{153CB927-9FEF-4B28-A288-65E2D0A21899}" destId="{529ECB46-714E-472E-952C-97A351A1A6DB}" srcOrd="0" destOrd="0" presId="urn:microsoft.com/office/officeart/2005/8/layout/vList2"/>
    <dgm:cxn modelId="{ECCCB31A-5154-41E6-801E-41458C0416F7}" type="presParOf" srcId="{71B99E94-8D9A-4709-80E1-71BDB5FF5799}" destId="{3AF8A7DC-7AE9-4CC7-A756-B0A9C6674171}" srcOrd="0" destOrd="0" presId="urn:microsoft.com/office/officeart/2005/8/layout/vList2"/>
    <dgm:cxn modelId="{D2D44ADF-833B-4341-9E61-6E585865D6BD}" type="presParOf" srcId="{71B99E94-8D9A-4709-80E1-71BDB5FF5799}" destId="{9CF0C7B0-B143-465C-99F9-6895B31E6C49}" srcOrd="1" destOrd="0" presId="urn:microsoft.com/office/officeart/2005/8/layout/vList2"/>
    <dgm:cxn modelId="{71478EA2-5DD6-4896-A3AF-195275F5E277}" type="presParOf" srcId="{71B99E94-8D9A-4709-80E1-71BDB5FF5799}" destId="{529ECB46-714E-472E-952C-97A351A1A6D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8A7DC-7AE9-4CC7-A756-B0A9C6674171}">
      <dsp:nvSpPr>
        <dsp:cNvPr id="0" name=""/>
        <dsp:cNvSpPr/>
      </dsp:nvSpPr>
      <dsp:spPr>
        <a:xfrm>
          <a:off x="0" y="28243"/>
          <a:ext cx="7048500" cy="29062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purpose of an internal audit is to access the effectiveness of your organization’s quality management system and your organization's overall performance. Your internal audits demonstrate compliance with your ‘planned arrangements’, example - the Quality Management System (QMS) and how its' processes are implemented and maintained.</a:t>
          </a:r>
        </a:p>
      </dsp:txBody>
      <dsp:txXfrm>
        <a:off x="141873" y="170116"/>
        <a:ext cx="6764754" cy="2622533"/>
      </dsp:txXfrm>
    </dsp:sp>
    <dsp:sp modelId="{529ECB46-714E-472E-952C-97A351A1A6DB}">
      <dsp:nvSpPr>
        <dsp:cNvPr id="0" name=""/>
        <dsp:cNvSpPr/>
      </dsp:nvSpPr>
      <dsp:spPr>
        <a:xfrm>
          <a:off x="0" y="3000763"/>
          <a:ext cx="7048500" cy="29062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International Organization for Standardization is an international standard-setting body composed of representatives from various national standards organizations. Founded on 23 February 1947 in London, the organization promotes worldwide proprietary, industrial, and commercial standards.</a:t>
          </a:r>
        </a:p>
      </dsp:txBody>
      <dsp:txXfrm>
        <a:off x="141873" y="3142636"/>
        <a:ext cx="6764754" cy="26225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1/31/2024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1/31/2024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a:t>
            </a:fld>
            <a:endParaRPr lang="en-US"/>
          </a:p>
        </p:txBody>
      </p:sp>
    </p:spTree>
    <p:extLst>
      <p:ext uri="{BB962C8B-B14F-4D97-AF65-F5344CB8AC3E}">
        <p14:creationId xmlns:p14="http://schemas.microsoft.com/office/powerpoint/2010/main" val="151482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3DF5C29-7E10-A633-6E38-369CC7CBC179}"/>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3CB1352-DF57-E585-85D6-5E87601064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959198A-0EC2-8252-3270-CD2B60E2D19B}"/>
              </a:ext>
            </a:extLst>
          </p:cNvPr>
          <p:cNvSpPr>
            <a:spLocks noGrp="1"/>
          </p:cNvSpPr>
          <p:nvPr>
            <p:ph type="sldNum" sz="quarter" idx="5"/>
          </p:nvPr>
        </p:nvSpPr>
        <p:spPr/>
        <p:txBody>
          <a:bodyPr/>
          <a:lstStyle/>
          <a:p>
            <a:pPr>
              <a:defRPr/>
            </a:pPr>
            <a:fld id="{81FCAD9F-F731-4A7A-AAF8-EA0EA4DB535E}" type="slidenum">
              <a:rPr lang="en-US" altLang="en-US" smtClean="0"/>
              <a:pPr>
                <a:defRPr/>
              </a:pPr>
              <a:t>14</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00E81E4-DB83-B9E7-5097-9A40845C47BC}"/>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646B8198-EC07-0A26-8C08-6103C3A2B3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7630723-0C22-3F78-2F6D-F8C44015BE1C}"/>
              </a:ext>
            </a:extLst>
          </p:cNvPr>
          <p:cNvSpPr>
            <a:spLocks noGrp="1"/>
          </p:cNvSpPr>
          <p:nvPr>
            <p:ph type="sldNum" sz="quarter" idx="5"/>
          </p:nvPr>
        </p:nvSpPr>
        <p:spPr/>
        <p:txBody>
          <a:bodyPr/>
          <a:lstStyle/>
          <a:p>
            <a:pPr>
              <a:defRPr/>
            </a:pPr>
            <a:fld id="{D73E4F13-7B3D-4BFE-8F58-12BF4F5BC634}" type="slidenum">
              <a:rPr lang="en-US" altLang="en-US" smtClean="0"/>
              <a:pPr>
                <a:defRPr/>
              </a:pPr>
              <a:t>15</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6840257-1CFF-A91C-24A4-8EB058E4C4EB}"/>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FD23FAD3-6B86-8F2B-D3A0-D05590CB8D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3C872E0-60DF-3BAA-DFCB-C517AE986304}"/>
              </a:ext>
            </a:extLst>
          </p:cNvPr>
          <p:cNvSpPr>
            <a:spLocks noGrp="1"/>
          </p:cNvSpPr>
          <p:nvPr>
            <p:ph type="sldNum" sz="quarter" idx="5"/>
          </p:nvPr>
        </p:nvSpPr>
        <p:spPr/>
        <p:txBody>
          <a:bodyPr/>
          <a:lstStyle/>
          <a:p>
            <a:pPr>
              <a:defRPr/>
            </a:pPr>
            <a:fld id="{8F24E496-B5E5-4592-B05A-7144D9D4C1B5}" type="slidenum">
              <a:rPr lang="en-US" altLang="en-US" smtClean="0"/>
              <a:pPr>
                <a:defRPr/>
              </a:pPr>
              <a:t>16</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815B6B7-1A0F-480F-A0E0-AB0439079ED0}"/>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DE4277BC-12A1-F793-83AA-B2A251930F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71A1CD4-78AE-EA64-F9C0-DE95CC87CBC9}"/>
              </a:ext>
            </a:extLst>
          </p:cNvPr>
          <p:cNvSpPr>
            <a:spLocks noGrp="1"/>
          </p:cNvSpPr>
          <p:nvPr>
            <p:ph type="sldNum" sz="quarter" idx="5"/>
          </p:nvPr>
        </p:nvSpPr>
        <p:spPr/>
        <p:txBody>
          <a:bodyPr/>
          <a:lstStyle/>
          <a:p>
            <a:pPr>
              <a:defRPr/>
            </a:pPr>
            <a:fld id="{AFE4D356-A089-4320-8747-F20E7DBB341D}" type="slidenum">
              <a:rPr lang="en-US" altLang="en-US" smtClean="0"/>
              <a:pPr>
                <a:defRPr/>
              </a:pPr>
              <a:t>17</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E57116E-8277-B5D0-B5C4-D9D993288990}"/>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33DCAC0A-79CD-09C5-5FE6-D54C7DDBE8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E631573-60C5-71EF-35FF-6409D1932F45}"/>
              </a:ext>
            </a:extLst>
          </p:cNvPr>
          <p:cNvSpPr>
            <a:spLocks noGrp="1"/>
          </p:cNvSpPr>
          <p:nvPr>
            <p:ph type="sldNum" sz="quarter" idx="5"/>
          </p:nvPr>
        </p:nvSpPr>
        <p:spPr/>
        <p:txBody>
          <a:bodyPr/>
          <a:lstStyle/>
          <a:p>
            <a:pPr>
              <a:defRPr/>
            </a:pPr>
            <a:fld id="{A45A1E94-4402-48E5-8887-DB611C965ED9}" type="slidenum">
              <a:rPr lang="en-US" altLang="en-US" smtClean="0"/>
              <a:pPr>
                <a:defRPr/>
              </a:pPr>
              <a:t>18</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B5DC958-34C3-2CD8-A672-5A10F93AF14E}"/>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A9B199BE-0AB2-68FD-ABFF-F3CD0AB6B5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9865302-4346-AA1C-BD4F-E8EF71D92880}"/>
              </a:ext>
            </a:extLst>
          </p:cNvPr>
          <p:cNvSpPr>
            <a:spLocks noGrp="1"/>
          </p:cNvSpPr>
          <p:nvPr>
            <p:ph type="sldNum" sz="quarter" idx="5"/>
          </p:nvPr>
        </p:nvSpPr>
        <p:spPr/>
        <p:txBody>
          <a:bodyPr/>
          <a:lstStyle/>
          <a:p>
            <a:pPr>
              <a:defRPr/>
            </a:pPr>
            <a:fld id="{43172CE9-DE0A-482F-B39F-8706BB111674}" type="slidenum">
              <a:rPr lang="en-US" altLang="en-US" smtClean="0"/>
              <a:pPr>
                <a:defRPr/>
              </a:pPr>
              <a:t>19</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4C197B0-BF39-7310-C0B5-2AB844666153}"/>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8A86BF41-2ABB-071A-56B8-4EF85F330A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214E5D7-DDD0-7BAB-3171-F6D0B43A7386}"/>
              </a:ext>
            </a:extLst>
          </p:cNvPr>
          <p:cNvSpPr>
            <a:spLocks noGrp="1"/>
          </p:cNvSpPr>
          <p:nvPr>
            <p:ph type="sldNum" sz="quarter" idx="5"/>
          </p:nvPr>
        </p:nvSpPr>
        <p:spPr/>
        <p:txBody>
          <a:bodyPr/>
          <a:lstStyle/>
          <a:p>
            <a:pPr>
              <a:defRPr/>
            </a:pPr>
            <a:fld id="{C39F043D-E893-45C6-AD91-AF02A9A1DD10}" type="slidenum">
              <a:rPr lang="en-US" altLang="en-US" smtClean="0"/>
              <a:pPr>
                <a:defRPr/>
              </a:pPr>
              <a:t>20</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36DF2DA-33FB-458D-6A60-7ACB3620167C}"/>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4F7568EB-4E95-B884-8CDB-3FACBA89CC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A6D4F58-E64E-9BCA-8C77-B706FB14ABB6}"/>
              </a:ext>
            </a:extLst>
          </p:cNvPr>
          <p:cNvSpPr>
            <a:spLocks noGrp="1"/>
          </p:cNvSpPr>
          <p:nvPr>
            <p:ph type="sldNum" sz="quarter" idx="5"/>
          </p:nvPr>
        </p:nvSpPr>
        <p:spPr/>
        <p:txBody>
          <a:bodyPr/>
          <a:lstStyle/>
          <a:p>
            <a:pPr>
              <a:defRPr/>
            </a:pPr>
            <a:fld id="{BDC556CD-49A3-4213-888D-4612341038EF}" type="slidenum">
              <a:rPr lang="en-US" altLang="en-US" smtClean="0"/>
              <a:pPr>
                <a:defRPr/>
              </a:pPr>
              <a:t>21</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491479E-B8B5-E67F-81F3-BBB40B53D521}"/>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998B4F2E-DB7A-A120-9AE5-9421CD4D457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3917AFD-A788-D006-33BF-7AE0169B39E7}"/>
              </a:ext>
            </a:extLst>
          </p:cNvPr>
          <p:cNvSpPr>
            <a:spLocks noGrp="1"/>
          </p:cNvSpPr>
          <p:nvPr>
            <p:ph type="sldNum" sz="quarter" idx="5"/>
          </p:nvPr>
        </p:nvSpPr>
        <p:spPr/>
        <p:txBody>
          <a:bodyPr/>
          <a:lstStyle/>
          <a:p>
            <a:pPr>
              <a:defRPr/>
            </a:pPr>
            <a:fld id="{E1317A97-C56B-4380-B3BB-0E62A899E2DF}" type="slidenum">
              <a:rPr lang="en-US" altLang="en-US" smtClean="0"/>
              <a:pPr>
                <a:defRPr/>
              </a:pPr>
              <a:t>22</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A8E06B6-FD11-663B-724C-68B853171D28}"/>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6C889DAD-027F-2473-5A6B-5B20D34326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A9275DF-2D6C-9199-233F-A18ACBB859E6}"/>
              </a:ext>
            </a:extLst>
          </p:cNvPr>
          <p:cNvSpPr>
            <a:spLocks noGrp="1"/>
          </p:cNvSpPr>
          <p:nvPr>
            <p:ph type="sldNum" sz="quarter" idx="5"/>
          </p:nvPr>
        </p:nvSpPr>
        <p:spPr/>
        <p:txBody>
          <a:bodyPr/>
          <a:lstStyle/>
          <a:p>
            <a:pPr>
              <a:defRPr/>
            </a:pPr>
            <a:fld id="{33515733-DA25-4DD1-A092-61AEC33A120C}" type="slidenum">
              <a:rPr lang="en-US" altLang="en-US" smtClean="0"/>
              <a:pPr>
                <a:defRPr/>
              </a:pPr>
              <a:t>23</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4</a:t>
            </a:fld>
            <a:endParaRPr lang="en-US"/>
          </a:p>
        </p:txBody>
      </p:sp>
    </p:spTree>
    <p:extLst>
      <p:ext uri="{BB962C8B-B14F-4D97-AF65-F5344CB8AC3E}">
        <p14:creationId xmlns:p14="http://schemas.microsoft.com/office/powerpoint/2010/main" val="3855036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9D21448-DD7E-2490-1A97-A4553A38B3D9}"/>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C0B4D02B-F117-4F3F-DBA5-350591DF97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65C4E1C-FC7C-1F9F-35AE-988E3CF607A6}"/>
              </a:ext>
            </a:extLst>
          </p:cNvPr>
          <p:cNvSpPr>
            <a:spLocks noGrp="1"/>
          </p:cNvSpPr>
          <p:nvPr>
            <p:ph type="sldNum" sz="quarter" idx="5"/>
          </p:nvPr>
        </p:nvSpPr>
        <p:spPr/>
        <p:txBody>
          <a:bodyPr/>
          <a:lstStyle/>
          <a:p>
            <a:pPr>
              <a:defRPr/>
            </a:pPr>
            <a:fld id="{336865B0-1707-4652-AED8-CAE634DE1F0B}" type="slidenum">
              <a:rPr lang="en-US" altLang="en-US" smtClean="0"/>
              <a:pPr>
                <a:defRPr/>
              </a:pPr>
              <a:t>24</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09D9468-BD78-A35D-434A-C5E109FA8302}"/>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EAEFB42F-4A0D-5C90-E0CC-F645E9B517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6819B54-FFF7-4D2D-F2D2-D6B101443390}"/>
              </a:ext>
            </a:extLst>
          </p:cNvPr>
          <p:cNvSpPr>
            <a:spLocks noGrp="1"/>
          </p:cNvSpPr>
          <p:nvPr>
            <p:ph type="sldNum" sz="quarter" idx="5"/>
          </p:nvPr>
        </p:nvSpPr>
        <p:spPr/>
        <p:txBody>
          <a:bodyPr/>
          <a:lstStyle/>
          <a:p>
            <a:pPr>
              <a:defRPr/>
            </a:pPr>
            <a:fld id="{8C8DD259-9EE6-4B63-8318-9198EF74B0BB}" type="slidenum">
              <a:rPr lang="en-US" altLang="en-US" smtClean="0"/>
              <a:pPr>
                <a:defRPr/>
              </a:pPr>
              <a:t>25</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DEECBC9-03A8-42D4-A309-94C7828F7EE5}"/>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E0A766E4-81CB-55A5-8578-C507704C39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AF04D6F-E417-9761-B778-D8E2FA4BCCC1}"/>
              </a:ext>
            </a:extLst>
          </p:cNvPr>
          <p:cNvSpPr>
            <a:spLocks noGrp="1"/>
          </p:cNvSpPr>
          <p:nvPr>
            <p:ph type="sldNum" sz="quarter" idx="5"/>
          </p:nvPr>
        </p:nvSpPr>
        <p:spPr/>
        <p:txBody>
          <a:bodyPr/>
          <a:lstStyle/>
          <a:p>
            <a:pPr>
              <a:defRPr/>
            </a:pPr>
            <a:fld id="{CDE298DB-C700-4392-B634-9AC6ADFD3AE6}" type="slidenum">
              <a:rPr lang="en-US" altLang="en-US" smtClean="0"/>
              <a:pPr>
                <a:defRPr/>
              </a:pPr>
              <a:t>26</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A284CA-E151-AA7B-5EF8-DCF4A737A848}"/>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5404F8F4-8CBC-CBC4-0164-D6C0925471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DE9022A-8EC6-3483-C676-67758EF77B6E}"/>
              </a:ext>
            </a:extLst>
          </p:cNvPr>
          <p:cNvSpPr>
            <a:spLocks noGrp="1"/>
          </p:cNvSpPr>
          <p:nvPr>
            <p:ph type="sldNum" sz="quarter" idx="5"/>
          </p:nvPr>
        </p:nvSpPr>
        <p:spPr/>
        <p:txBody>
          <a:bodyPr/>
          <a:lstStyle/>
          <a:p>
            <a:pPr>
              <a:defRPr/>
            </a:pPr>
            <a:fld id="{B14A4114-7485-4273-99EA-FB3F3A5944C0}" type="slidenum">
              <a:rPr lang="en-US" altLang="en-US" smtClean="0"/>
              <a:pPr>
                <a:defRPr/>
              </a:pPr>
              <a:t>27</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80E07D8-D0D2-A034-D7B6-C5246F44DBA9}"/>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18CAB693-3032-24C1-AACD-23D4536F53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E2E37E3-7EDB-CF1C-E40C-342F509133BB}"/>
              </a:ext>
            </a:extLst>
          </p:cNvPr>
          <p:cNvSpPr>
            <a:spLocks noGrp="1"/>
          </p:cNvSpPr>
          <p:nvPr>
            <p:ph type="sldNum" sz="quarter" idx="5"/>
          </p:nvPr>
        </p:nvSpPr>
        <p:spPr/>
        <p:txBody>
          <a:bodyPr/>
          <a:lstStyle/>
          <a:p>
            <a:pPr>
              <a:defRPr/>
            </a:pPr>
            <a:fld id="{74EDDED2-8BBC-4B49-B66E-D9B0557AF801}" type="slidenum">
              <a:rPr lang="en-US" altLang="en-US" smtClean="0"/>
              <a:pPr>
                <a:defRPr/>
              </a:pPr>
              <a:t>28</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E5ECAB9-E5EE-F8D1-C4FA-18FFBE479729}"/>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44067046-8D36-94AE-33B0-800D377839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8223244-0F25-0F5A-4409-8E79704E1499}"/>
              </a:ext>
            </a:extLst>
          </p:cNvPr>
          <p:cNvSpPr>
            <a:spLocks noGrp="1"/>
          </p:cNvSpPr>
          <p:nvPr>
            <p:ph type="sldNum" sz="quarter" idx="5"/>
          </p:nvPr>
        </p:nvSpPr>
        <p:spPr/>
        <p:txBody>
          <a:bodyPr/>
          <a:lstStyle/>
          <a:p>
            <a:pPr>
              <a:defRPr/>
            </a:pPr>
            <a:fld id="{E98D3197-FBD7-4549-A53E-E1886C43C7F9}" type="slidenum">
              <a:rPr lang="en-US" altLang="en-US" smtClean="0"/>
              <a:pPr>
                <a:defRPr/>
              </a:pPr>
              <a:t>29</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CBFFD44-C2D3-078F-9D86-5268BD7D7AD3}"/>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04A18F55-EF59-87D3-FCB0-2D7A66FFB2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C4540E6-C029-C518-8765-C8B7B37C03B8}"/>
              </a:ext>
            </a:extLst>
          </p:cNvPr>
          <p:cNvSpPr>
            <a:spLocks noGrp="1"/>
          </p:cNvSpPr>
          <p:nvPr>
            <p:ph type="sldNum" sz="quarter" idx="5"/>
          </p:nvPr>
        </p:nvSpPr>
        <p:spPr/>
        <p:txBody>
          <a:bodyPr/>
          <a:lstStyle/>
          <a:p>
            <a:pPr>
              <a:defRPr/>
            </a:pPr>
            <a:fld id="{AD6D4EF7-F8A7-4277-A776-56325106B129}" type="slidenum">
              <a:rPr lang="en-US" altLang="en-US" smtClean="0"/>
              <a:pPr>
                <a:defRPr/>
              </a:pPr>
              <a:t>30</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Establish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6</a:t>
            </a:fld>
            <a:endParaRPr lang="en-US"/>
          </a:p>
        </p:txBody>
      </p:sp>
    </p:spTree>
    <p:extLst>
      <p:ext uri="{BB962C8B-B14F-4D97-AF65-F5344CB8AC3E}">
        <p14:creationId xmlns:p14="http://schemas.microsoft.com/office/powerpoint/2010/main" val="186217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7</a:t>
            </a:fld>
            <a:endParaRPr lang="en-US"/>
          </a:p>
        </p:txBody>
      </p:sp>
    </p:spTree>
    <p:extLst>
      <p:ext uri="{BB962C8B-B14F-4D97-AF65-F5344CB8AC3E}">
        <p14:creationId xmlns:p14="http://schemas.microsoft.com/office/powerpoint/2010/main" val="428530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4C197B0-BF39-7310-C0B5-2AB844666153}"/>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8A86BF41-2ABB-071A-56B8-4EF85F330A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214E5D7-DDD0-7BAB-3171-F6D0B43A7386}"/>
              </a:ext>
            </a:extLst>
          </p:cNvPr>
          <p:cNvSpPr>
            <a:spLocks noGrp="1"/>
          </p:cNvSpPr>
          <p:nvPr>
            <p:ph type="sldNum" sz="quarter" idx="5"/>
          </p:nvPr>
        </p:nvSpPr>
        <p:spPr/>
        <p:txBody>
          <a:bodyPr/>
          <a:lstStyle/>
          <a:p>
            <a:pPr>
              <a:defRPr/>
            </a:pPr>
            <a:fld id="{C39F043D-E893-45C6-AD91-AF02A9A1DD10}" type="slidenum">
              <a:rPr lang="en-US" altLang="en-US" smtClean="0"/>
              <a:pPr>
                <a:defRPr/>
              </a:pPr>
              <a:t>9</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all of the steps used in completing</a:t>
            </a:r>
            <a:r>
              <a:rPr lang="en-US" baseline="0" dirty="0"/>
              <a:t> your experiment.</a:t>
            </a:r>
          </a:p>
          <a:p>
            <a:r>
              <a:rPr lang="en-US" baseline="0" dirty="0"/>
              <a:t>Remember to number your steps.</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10</a:t>
            </a:fld>
            <a:endParaRPr lang="en-US"/>
          </a:p>
        </p:txBody>
      </p:sp>
    </p:spTree>
    <p:extLst>
      <p:ext uri="{BB962C8B-B14F-4D97-AF65-F5344CB8AC3E}">
        <p14:creationId xmlns:p14="http://schemas.microsoft.com/office/powerpoint/2010/main" val="416773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EEDD041-A5FD-770B-53D7-1DA3623DEFC2}"/>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7654DD37-40B2-B812-4D38-6F2920A956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BAF794E-E080-73D8-BFF1-F117DC772A4E}"/>
              </a:ext>
            </a:extLst>
          </p:cNvPr>
          <p:cNvSpPr>
            <a:spLocks noGrp="1"/>
          </p:cNvSpPr>
          <p:nvPr>
            <p:ph type="sldNum" sz="quarter" idx="5"/>
          </p:nvPr>
        </p:nvSpPr>
        <p:spPr/>
        <p:txBody>
          <a:bodyPr/>
          <a:lstStyle/>
          <a:p>
            <a:pPr>
              <a:defRPr/>
            </a:pPr>
            <a:fld id="{2F167710-4C33-4F69-97A8-AADA28791A97}" type="slidenum">
              <a:rPr lang="en-US" altLang="en-US" smtClean="0"/>
              <a:pPr>
                <a:defRPr/>
              </a:pPr>
              <a:t>11</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6C5626B-16B9-EB35-BB73-6398563DEA9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EB4508B9-A52B-B945-26DE-1406AB5549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D67E3D6-C9C3-9746-9880-21CD0408DD24}"/>
              </a:ext>
            </a:extLst>
          </p:cNvPr>
          <p:cNvSpPr>
            <a:spLocks noGrp="1"/>
          </p:cNvSpPr>
          <p:nvPr>
            <p:ph type="sldNum" sz="quarter" idx="5"/>
          </p:nvPr>
        </p:nvSpPr>
        <p:spPr/>
        <p:txBody>
          <a:bodyPr/>
          <a:lstStyle/>
          <a:p>
            <a:pPr>
              <a:defRPr/>
            </a:pPr>
            <a:fld id="{EE401A8C-B5AF-415F-83E2-EB41AD9DD814}" type="slidenum">
              <a:rPr lang="en-US" altLang="en-US" smtClean="0"/>
              <a:pPr>
                <a:defRPr/>
              </a:pPr>
              <a:t>12</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1DD226F-3E85-07F2-3A09-52C32FD2E3BF}"/>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DDCF27BC-BE11-B84C-C82F-C9ACE74789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3C3F38A-C2DA-C065-CCCB-65842C90B5AE}"/>
              </a:ext>
            </a:extLst>
          </p:cNvPr>
          <p:cNvSpPr>
            <a:spLocks noGrp="1"/>
          </p:cNvSpPr>
          <p:nvPr>
            <p:ph type="sldNum" sz="quarter" idx="5"/>
          </p:nvPr>
        </p:nvSpPr>
        <p:spPr/>
        <p:txBody>
          <a:bodyPr/>
          <a:lstStyle/>
          <a:p>
            <a:pPr>
              <a:defRPr/>
            </a:pPr>
            <a:fld id="{818DC396-3A5F-4766-856D-FC2D45C0082A}" type="slidenum">
              <a:rPr lang="en-US" altLang="en-US" smtClean="0"/>
              <a:pPr>
                <a:defRPr/>
              </a:pPr>
              <a:t>13</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dirty="0"/>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1/31/2024</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1/31/2024</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1/31/2024</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4"/>
          <p:cNvSpPr>
            <a:spLocks noGrp="1"/>
          </p:cNvSpPr>
          <p:nvPr>
            <p:ph type="sldNum" sz="quarter" idx="12"/>
          </p:nvPr>
        </p:nvSpPr>
        <p:spPr/>
        <p:txBody>
          <a:bodyPr/>
          <a:lstStyle/>
          <a:p>
            <a:fld id="{5F4C9F40-B079-4B71-A627-7266DFEA7F03}"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6"/>
          <p:cNvSpPr>
            <a:spLocks noGrp="1"/>
          </p:cNvSpPr>
          <p:nvPr>
            <p:ph type="dt" sz="half" idx="10"/>
          </p:nvPr>
        </p:nvSpPr>
        <p:spPr/>
        <p:txBody>
          <a:bodyPr/>
          <a:lstStyle/>
          <a:p>
            <a:fld id="{0402902D-A5F5-4D7D-AAA7-32469BA0BC4D}" type="datetimeFigureOut">
              <a:rPr lang="en-US"/>
              <a:t>1/31/2024</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6"/>
          <p:cNvSpPr>
            <a:spLocks noGrp="1"/>
          </p:cNvSpPr>
          <p:nvPr>
            <p:ph type="sldNum" sz="quarter" idx="12"/>
          </p:nvPr>
        </p:nvSpPr>
        <p:spPr/>
        <p:txBody>
          <a:bodyPr/>
          <a:lstStyle/>
          <a:p>
            <a:fld id="{5F4C9F40-B079-4B71-A627-7266DFEA7F03}"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8"/>
          <p:cNvSpPr>
            <a:spLocks noGrp="1"/>
          </p:cNvSpPr>
          <p:nvPr>
            <p:ph type="dt" sz="half" idx="10"/>
          </p:nvPr>
        </p:nvSpPr>
        <p:spPr/>
        <p:txBody>
          <a:bodyPr/>
          <a:lstStyle/>
          <a:p>
            <a:fld id="{0402902D-A5F5-4D7D-AAA7-32469BA0BC4D}" type="datetimeFigureOut">
              <a:rPr lang="en-US"/>
              <a:t>1/31/2024</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5"/>
          <p:cNvSpPr>
            <a:spLocks noGrp="1"/>
          </p:cNvSpPr>
          <p:nvPr>
            <p:ph type="dt" sz="half" idx="10"/>
          </p:nvPr>
        </p:nvSpPr>
        <p:spPr/>
        <p:txBody>
          <a:bodyPr/>
          <a:lstStyle/>
          <a:p>
            <a:fld id="{0402902D-A5F5-4D7D-AAA7-32469BA0BC4D}" type="datetimeFigureOut">
              <a:rPr lang="en-US"/>
              <a:t>1/31/2024</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1/31/2024</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dirty="0"/>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1/31/2024</a:t>
            </a:fld>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etroplasticsintranet.wpcomstaging.com/"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Metro Plastics Technologies</a:t>
            </a:r>
            <a:endParaRPr lang="en-US" dirty="0"/>
          </a:p>
        </p:txBody>
      </p:sp>
      <p:sp>
        <p:nvSpPr>
          <p:cNvPr id="3" name="Subtitle 2"/>
          <p:cNvSpPr>
            <a:spLocks noGrp="1"/>
          </p:cNvSpPr>
          <p:nvPr>
            <p:ph type="subTitle" idx="1"/>
          </p:nvPr>
        </p:nvSpPr>
        <p:spPr/>
        <p:txBody>
          <a:bodyPr>
            <a:normAutofit fontScale="85000" lnSpcReduction="20000"/>
          </a:bodyPr>
          <a:lstStyle/>
          <a:p>
            <a:r>
              <a:rPr lang="en-US" sz="1800" dirty="0"/>
              <a:t>Internal Auditing Class</a:t>
            </a:r>
            <a:br>
              <a:rPr lang="en-US" dirty="0"/>
            </a:br>
            <a:r>
              <a:rPr lang="en-US" dirty="0"/>
              <a:t>ISO 9001:2015</a:t>
            </a:r>
            <a:endParaRPr lang="en-US" dirty="0">
              <a:solidFill>
                <a:schemeClr val="tx1">
                  <a:lumMod val="95000"/>
                </a:schemeClr>
              </a:solidFill>
            </a:endParaRPr>
          </a:p>
        </p:txBody>
      </p:sp>
      <p:pic>
        <p:nvPicPr>
          <p:cNvPr id="4" name="Picture 3">
            <a:extLst>
              <a:ext uri="{FF2B5EF4-FFF2-40B4-BE49-F238E27FC236}">
                <a16:creationId xmlns:a16="http://schemas.microsoft.com/office/drawing/2014/main" id="{8926BF16-6EC6-4F0F-B921-33BFE82C7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423" y="6272212"/>
            <a:ext cx="3468688" cy="585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for an Audit</a:t>
            </a:r>
          </a:p>
        </p:txBody>
      </p:sp>
      <p:sp>
        <p:nvSpPr>
          <p:cNvPr id="7" name="TextBox 6">
            <a:extLst>
              <a:ext uri="{FF2B5EF4-FFF2-40B4-BE49-F238E27FC236}">
                <a16:creationId xmlns:a16="http://schemas.microsoft.com/office/drawing/2014/main" id="{20961509-EE6D-40FD-B15E-E415DBBA6E43}"/>
              </a:ext>
            </a:extLst>
          </p:cNvPr>
          <p:cNvSpPr txBox="1"/>
          <p:nvPr/>
        </p:nvSpPr>
        <p:spPr>
          <a:xfrm>
            <a:off x="1066800" y="1593908"/>
            <a:ext cx="10343625" cy="4579715"/>
          </a:xfrm>
          <a:prstGeom prst="rect">
            <a:avLst/>
          </a:prstGeom>
          <a:noFill/>
        </p:spPr>
        <p:txBody>
          <a:bodyPr wrap="square">
            <a:spAutoFit/>
          </a:bodyPr>
          <a:lstStyle/>
          <a:p>
            <a:pPr marL="609600" indent="-609600" algn="ctr" eaLnBrk="1" hangingPunct="1">
              <a:lnSpc>
                <a:spcPct val="90000"/>
              </a:lnSpc>
              <a:buFont typeface="Wingdings" panose="05000000000000000000" pitchFamily="2" charset="2"/>
              <a:buNone/>
            </a:pPr>
            <a:r>
              <a:rPr lang="en-US" altLang="en-US" sz="2400" u="sng" dirty="0"/>
              <a:t>Six critical elements of each process</a:t>
            </a:r>
          </a:p>
          <a:p>
            <a:pPr marL="609600" indent="-609600" eaLnBrk="1" hangingPunct="1">
              <a:lnSpc>
                <a:spcPct val="90000"/>
              </a:lnSpc>
              <a:buFontTx/>
              <a:buAutoNum type="arabicPeriod"/>
            </a:pPr>
            <a:r>
              <a:rPr lang="en-US" altLang="en-US" sz="2400" dirty="0"/>
              <a:t>Process owner</a:t>
            </a:r>
          </a:p>
          <a:p>
            <a:pPr marL="609600" indent="-609600" eaLnBrk="1" hangingPunct="1">
              <a:lnSpc>
                <a:spcPct val="90000"/>
              </a:lnSpc>
              <a:buFontTx/>
              <a:buAutoNum type="arabicPeriod"/>
            </a:pPr>
            <a:endParaRPr lang="en-US" altLang="en-US" sz="2400" dirty="0"/>
          </a:p>
          <a:p>
            <a:pPr marL="609600" indent="-609600" eaLnBrk="1" hangingPunct="1">
              <a:lnSpc>
                <a:spcPct val="90000"/>
              </a:lnSpc>
              <a:buFontTx/>
              <a:buAutoNum type="arabicPeriod"/>
            </a:pPr>
            <a:r>
              <a:rPr lang="en-US" altLang="en-US" sz="2400" dirty="0"/>
              <a:t>Process identified (flowchart, narrative etc..)</a:t>
            </a:r>
          </a:p>
          <a:p>
            <a:pPr marL="609600" indent="-609600" eaLnBrk="1" hangingPunct="1">
              <a:lnSpc>
                <a:spcPct val="90000"/>
              </a:lnSpc>
              <a:buFontTx/>
              <a:buAutoNum type="arabicPeriod"/>
            </a:pPr>
            <a:endParaRPr lang="en-US" altLang="en-US" sz="2400" dirty="0"/>
          </a:p>
          <a:p>
            <a:pPr marL="609600" indent="-609600" eaLnBrk="1" hangingPunct="1">
              <a:lnSpc>
                <a:spcPct val="90000"/>
              </a:lnSpc>
              <a:buFontTx/>
              <a:buAutoNum type="arabicPeriod"/>
            </a:pPr>
            <a:r>
              <a:rPr lang="en-US" altLang="en-US" sz="2400" dirty="0"/>
              <a:t>Process is defined (input / output)</a:t>
            </a:r>
          </a:p>
          <a:p>
            <a:pPr marL="609600" indent="-609600" eaLnBrk="1" hangingPunct="1">
              <a:lnSpc>
                <a:spcPct val="90000"/>
              </a:lnSpc>
              <a:buFontTx/>
              <a:buAutoNum type="arabicPeriod"/>
            </a:pPr>
            <a:endParaRPr lang="en-US" altLang="en-US" sz="2400" dirty="0"/>
          </a:p>
          <a:p>
            <a:pPr marL="609600" indent="-609600" eaLnBrk="1" hangingPunct="1">
              <a:lnSpc>
                <a:spcPct val="90000"/>
              </a:lnSpc>
              <a:buFontTx/>
              <a:buAutoNum type="arabicPeriod"/>
            </a:pPr>
            <a:r>
              <a:rPr lang="en-US" altLang="en-US" sz="2400" dirty="0"/>
              <a:t>Linkages are identified, established and understood</a:t>
            </a:r>
          </a:p>
          <a:p>
            <a:pPr marL="609600" indent="-609600" eaLnBrk="1" hangingPunct="1">
              <a:lnSpc>
                <a:spcPct val="90000"/>
              </a:lnSpc>
              <a:buFontTx/>
              <a:buAutoNum type="arabicPeriod"/>
            </a:pPr>
            <a:endParaRPr lang="en-US" altLang="en-US" sz="2400" dirty="0"/>
          </a:p>
          <a:p>
            <a:pPr marL="609600" indent="-609600" eaLnBrk="1" hangingPunct="1">
              <a:lnSpc>
                <a:spcPct val="90000"/>
              </a:lnSpc>
              <a:buFontTx/>
              <a:buAutoNum type="arabicPeriod"/>
            </a:pPr>
            <a:r>
              <a:rPr lang="en-US" altLang="en-US" sz="2400" dirty="0"/>
              <a:t>Process is monitored, analyzed and improved</a:t>
            </a:r>
          </a:p>
          <a:p>
            <a:pPr marL="990600" lvl="1" indent="-533400" eaLnBrk="1" hangingPunct="1">
              <a:lnSpc>
                <a:spcPct val="90000"/>
              </a:lnSpc>
              <a:buFont typeface="Arial" panose="020B0604020202020204" pitchFamily="34" charset="0"/>
              <a:buChar char="•"/>
            </a:pPr>
            <a:r>
              <a:rPr lang="en-US" altLang="en-US" sz="2000" dirty="0"/>
              <a:t>Corrective Action if objective not met</a:t>
            </a:r>
          </a:p>
          <a:p>
            <a:pPr marL="990600" lvl="1" indent="-533400" eaLnBrk="1" hangingPunct="1">
              <a:lnSpc>
                <a:spcPct val="90000"/>
              </a:lnSpc>
              <a:buFont typeface="Arial" panose="020B0604020202020204" pitchFamily="34" charset="0"/>
              <a:buChar char="•"/>
            </a:pPr>
            <a:r>
              <a:rPr lang="en-US" altLang="en-US" sz="2000" dirty="0"/>
              <a:t>Continual improvement if objective are being met</a:t>
            </a:r>
          </a:p>
          <a:p>
            <a:pPr lvl="1" eaLnBrk="1" hangingPunct="1">
              <a:lnSpc>
                <a:spcPct val="90000"/>
              </a:lnSpc>
            </a:pPr>
            <a:endParaRPr lang="en-US" altLang="en-US" sz="2000" dirty="0"/>
          </a:p>
          <a:p>
            <a:pPr marL="609600" indent="-609600" eaLnBrk="1" hangingPunct="1">
              <a:lnSpc>
                <a:spcPct val="90000"/>
              </a:lnSpc>
              <a:buFontTx/>
              <a:buAutoNum type="arabicPeriod"/>
            </a:pPr>
            <a:r>
              <a:rPr lang="en-US" altLang="en-US" sz="2400" dirty="0"/>
              <a:t>Records maintained</a:t>
            </a:r>
          </a:p>
        </p:txBody>
      </p:sp>
    </p:spTree>
    <p:extLst>
      <p:ext uri="{BB962C8B-B14F-4D97-AF65-F5344CB8AC3E}">
        <p14:creationId xmlns:p14="http://schemas.microsoft.com/office/powerpoint/2010/main" val="33413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4BAB154-6C08-9E26-DE37-62AE78C5CDDC}"/>
              </a:ext>
            </a:extLst>
          </p:cNvPr>
          <p:cNvSpPr>
            <a:spLocks noGrp="1" noChangeArrowheads="1"/>
          </p:cNvSpPr>
          <p:nvPr>
            <p:ph type="title"/>
          </p:nvPr>
        </p:nvSpPr>
        <p:spPr/>
        <p:txBody>
          <a:bodyPr/>
          <a:lstStyle/>
          <a:p>
            <a:pPr>
              <a:defRPr/>
            </a:pPr>
            <a:r>
              <a:rPr lang="en-US" altLang="en-US" sz="4000"/>
              <a:t>Prep for an Audit</a:t>
            </a:r>
            <a:br>
              <a:rPr lang="en-US" altLang="en-US" sz="4000"/>
            </a:br>
            <a:r>
              <a:rPr lang="en-US" altLang="en-US" sz="2800"/>
              <a:t>Turtle Diagram Tool</a:t>
            </a:r>
          </a:p>
        </p:txBody>
      </p:sp>
      <p:grpSp>
        <p:nvGrpSpPr>
          <p:cNvPr id="27651" name="Group 16">
            <a:extLst>
              <a:ext uri="{FF2B5EF4-FFF2-40B4-BE49-F238E27FC236}">
                <a16:creationId xmlns:a16="http://schemas.microsoft.com/office/drawing/2014/main" id="{DE337CF5-83BE-EE3E-80D4-9DA65BC8E9DE}"/>
              </a:ext>
            </a:extLst>
          </p:cNvPr>
          <p:cNvGrpSpPr>
            <a:grpSpLocks/>
          </p:cNvGrpSpPr>
          <p:nvPr/>
        </p:nvGrpSpPr>
        <p:grpSpPr bwMode="auto">
          <a:xfrm>
            <a:off x="3352800" y="1981200"/>
            <a:ext cx="5314950" cy="3429000"/>
            <a:chOff x="1056" y="1056"/>
            <a:chExt cx="3348" cy="2160"/>
          </a:xfrm>
        </p:grpSpPr>
        <p:sp>
          <p:nvSpPr>
            <p:cNvPr id="27653" name="Text Box 3">
              <a:extLst>
                <a:ext uri="{FF2B5EF4-FFF2-40B4-BE49-F238E27FC236}">
                  <a16:creationId xmlns:a16="http://schemas.microsoft.com/office/drawing/2014/main" id="{03C10293-AC77-3ED2-4801-9BD8EEC73BEC}"/>
                </a:ext>
              </a:extLst>
            </p:cNvPr>
            <p:cNvSpPr txBox="1">
              <a:spLocks noChangeArrowheads="1"/>
            </p:cNvSpPr>
            <p:nvPr/>
          </p:nvSpPr>
          <p:spPr bwMode="auto">
            <a:xfrm>
              <a:off x="1056" y="1977"/>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u="sng">
                  <a:latin typeface="Arial" panose="020B0604020202020204" pitchFamily="34" charset="0"/>
                </a:rPr>
                <a:t>INPUT</a:t>
              </a:r>
            </a:p>
          </p:txBody>
        </p:sp>
        <p:sp>
          <p:nvSpPr>
            <p:cNvPr id="27654" name="Text Box 4">
              <a:extLst>
                <a:ext uri="{FF2B5EF4-FFF2-40B4-BE49-F238E27FC236}">
                  <a16:creationId xmlns:a16="http://schemas.microsoft.com/office/drawing/2014/main" id="{559046ED-1170-EFD8-062B-BEB9268E73B3}"/>
                </a:ext>
              </a:extLst>
            </p:cNvPr>
            <p:cNvSpPr txBox="1">
              <a:spLocks noChangeArrowheads="1"/>
            </p:cNvSpPr>
            <p:nvPr/>
          </p:nvSpPr>
          <p:spPr bwMode="auto">
            <a:xfrm>
              <a:off x="3696" y="1920"/>
              <a:ext cx="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u="sng">
                  <a:latin typeface="Arial" panose="020B0604020202020204" pitchFamily="34" charset="0"/>
                </a:rPr>
                <a:t>OUTPUT</a:t>
              </a:r>
            </a:p>
          </p:txBody>
        </p:sp>
        <p:sp>
          <p:nvSpPr>
            <p:cNvPr id="27655" name="Text Box 5">
              <a:extLst>
                <a:ext uri="{FF2B5EF4-FFF2-40B4-BE49-F238E27FC236}">
                  <a16:creationId xmlns:a16="http://schemas.microsoft.com/office/drawing/2014/main" id="{FAF52CCD-AD20-F0C4-F171-101E0FB1C4F5}"/>
                </a:ext>
              </a:extLst>
            </p:cNvPr>
            <p:cNvSpPr txBox="1">
              <a:spLocks noChangeArrowheads="1"/>
            </p:cNvSpPr>
            <p:nvPr/>
          </p:nvSpPr>
          <p:spPr bwMode="auto">
            <a:xfrm>
              <a:off x="1584" y="1104"/>
              <a:ext cx="8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u="sng">
                  <a:latin typeface="Arial" panose="020B0604020202020204" pitchFamily="34" charset="0"/>
                </a:rPr>
                <a:t>Equipment</a:t>
              </a:r>
            </a:p>
          </p:txBody>
        </p:sp>
        <p:sp>
          <p:nvSpPr>
            <p:cNvPr id="27656" name="Text Box 6">
              <a:extLst>
                <a:ext uri="{FF2B5EF4-FFF2-40B4-BE49-F238E27FC236}">
                  <a16:creationId xmlns:a16="http://schemas.microsoft.com/office/drawing/2014/main" id="{7C546305-4012-B4E2-8131-90CD04585CD4}"/>
                </a:ext>
              </a:extLst>
            </p:cNvPr>
            <p:cNvSpPr txBox="1">
              <a:spLocks noChangeArrowheads="1"/>
            </p:cNvSpPr>
            <p:nvPr/>
          </p:nvSpPr>
          <p:spPr bwMode="auto">
            <a:xfrm>
              <a:off x="3168" y="1056"/>
              <a:ext cx="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u="sng">
                  <a:latin typeface="Arial" panose="020B0604020202020204" pitchFamily="34" charset="0"/>
                </a:rPr>
                <a:t>Training</a:t>
              </a:r>
            </a:p>
          </p:txBody>
        </p:sp>
        <p:sp>
          <p:nvSpPr>
            <p:cNvPr id="27657" name="Text Box 7">
              <a:extLst>
                <a:ext uri="{FF2B5EF4-FFF2-40B4-BE49-F238E27FC236}">
                  <a16:creationId xmlns:a16="http://schemas.microsoft.com/office/drawing/2014/main" id="{76DC4F44-7744-8641-63D0-FDD624398E81}"/>
                </a:ext>
              </a:extLst>
            </p:cNvPr>
            <p:cNvSpPr txBox="1">
              <a:spLocks noChangeArrowheads="1"/>
            </p:cNvSpPr>
            <p:nvPr/>
          </p:nvSpPr>
          <p:spPr bwMode="auto">
            <a:xfrm>
              <a:off x="1584" y="2985"/>
              <a:ext cx="7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u="sng">
                  <a:latin typeface="Arial" panose="020B0604020202020204" pitchFamily="34" charset="0"/>
                </a:rPr>
                <a:t>Measure</a:t>
              </a:r>
            </a:p>
          </p:txBody>
        </p:sp>
        <p:sp>
          <p:nvSpPr>
            <p:cNvPr id="27658" name="Text Box 8">
              <a:extLst>
                <a:ext uri="{FF2B5EF4-FFF2-40B4-BE49-F238E27FC236}">
                  <a16:creationId xmlns:a16="http://schemas.microsoft.com/office/drawing/2014/main" id="{064D1138-4F35-84C2-7D84-670B35D1DE26}"/>
                </a:ext>
              </a:extLst>
            </p:cNvPr>
            <p:cNvSpPr txBox="1">
              <a:spLocks noChangeArrowheads="1"/>
            </p:cNvSpPr>
            <p:nvPr/>
          </p:nvSpPr>
          <p:spPr bwMode="auto">
            <a:xfrm>
              <a:off x="3120" y="2985"/>
              <a:ext cx="6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b="1" u="sng">
                  <a:latin typeface="Arial" panose="020B0604020202020204" pitchFamily="34" charset="0"/>
                </a:rPr>
                <a:t>Method</a:t>
              </a:r>
            </a:p>
          </p:txBody>
        </p:sp>
        <p:sp>
          <p:nvSpPr>
            <p:cNvPr id="27659" name="Oval 9">
              <a:extLst>
                <a:ext uri="{FF2B5EF4-FFF2-40B4-BE49-F238E27FC236}">
                  <a16:creationId xmlns:a16="http://schemas.microsoft.com/office/drawing/2014/main" id="{C127B869-693F-338A-7BFB-405B70F9E2F0}"/>
                </a:ext>
              </a:extLst>
            </p:cNvPr>
            <p:cNvSpPr>
              <a:spLocks noChangeArrowheads="1"/>
            </p:cNvSpPr>
            <p:nvPr/>
          </p:nvSpPr>
          <p:spPr bwMode="auto">
            <a:xfrm>
              <a:off x="2208" y="1632"/>
              <a:ext cx="912" cy="960"/>
            </a:xfrm>
            <a:prstGeom prst="ellipse">
              <a:avLst/>
            </a:prstGeom>
            <a:solidFill>
              <a:schemeClr val="tx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a:solidFill>
                    <a:srgbClr val="000099"/>
                  </a:solidFill>
                  <a:latin typeface="Arial" panose="020B0604020202020204" pitchFamily="34" charset="0"/>
                </a:rPr>
                <a:t>Process</a:t>
              </a:r>
            </a:p>
          </p:txBody>
        </p:sp>
        <p:cxnSp>
          <p:nvCxnSpPr>
            <p:cNvPr id="27660" name="AutoShape 10">
              <a:extLst>
                <a:ext uri="{FF2B5EF4-FFF2-40B4-BE49-F238E27FC236}">
                  <a16:creationId xmlns:a16="http://schemas.microsoft.com/office/drawing/2014/main" id="{7CDE8C12-DF68-4686-584A-41B528022BA9}"/>
                </a:ext>
              </a:extLst>
            </p:cNvPr>
            <p:cNvCxnSpPr>
              <a:cxnSpLocks noChangeShapeType="1"/>
              <a:stCxn id="27656" idx="2"/>
              <a:endCxn id="27659" idx="7"/>
            </p:cNvCxnSpPr>
            <p:nvPr/>
          </p:nvCxnSpPr>
          <p:spPr bwMode="auto">
            <a:xfrm flipH="1">
              <a:off x="2986" y="1287"/>
              <a:ext cx="500" cy="48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1" name="AutoShape 11">
              <a:extLst>
                <a:ext uri="{FF2B5EF4-FFF2-40B4-BE49-F238E27FC236}">
                  <a16:creationId xmlns:a16="http://schemas.microsoft.com/office/drawing/2014/main" id="{0F7F1CF3-E612-47BF-2333-432051B3E2B1}"/>
                </a:ext>
              </a:extLst>
            </p:cNvPr>
            <p:cNvCxnSpPr>
              <a:cxnSpLocks noChangeShapeType="1"/>
              <a:stCxn id="27655" idx="2"/>
              <a:endCxn id="27659" idx="1"/>
            </p:cNvCxnSpPr>
            <p:nvPr/>
          </p:nvCxnSpPr>
          <p:spPr bwMode="auto">
            <a:xfrm>
              <a:off x="1986" y="1335"/>
              <a:ext cx="356" cy="4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2" name="AutoShape 12">
              <a:extLst>
                <a:ext uri="{FF2B5EF4-FFF2-40B4-BE49-F238E27FC236}">
                  <a16:creationId xmlns:a16="http://schemas.microsoft.com/office/drawing/2014/main" id="{2B0A5EF6-CEF2-FF3B-CE16-315EBF026EB4}"/>
                </a:ext>
              </a:extLst>
            </p:cNvPr>
            <p:cNvCxnSpPr>
              <a:cxnSpLocks noChangeShapeType="1"/>
              <a:stCxn id="27657" idx="0"/>
              <a:endCxn id="27659" idx="3"/>
            </p:cNvCxnSpPr>
            <p:nvPr/>
          </p:nvCxnSpPr>
          <p:spPr bwMode="auto">
            <a:xfrm flipV="1">
              <a:off x="1922" y="2451"/>
              <a:ext cx="420" cy="53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3" name="AutoShape 13">
              <a:extLst>
                <a:ext uri="{FF2B5EF4-FFF2-40B4-BE49-F238E27FC236}">
                  <a16:creationId xmlns:a16="http://schemas.microsoft.com/office/drawing/2014/main" id="{18BE82B4-EDD8-7922-C618-28FFB41A1C78}"/>
                </a:ext>
              </a:extLst>
            </p:cNvPr>
            <p:cNvCxnSpPr>
              <a:cxnSpLocks noChangeShapeType="1"/>
              <a:stCxn id="27658" idx="0"/>
              <a:endCxn id="27659" idx="5"/>
            </p:cNvCxnSpPr>
            <p:nvPr/>
          </p:nvCxnSpPr>
          <p:spPr bwMode="auto">
            <a:xfrm flipH="1" flipV="1">
              <a:off x="2986" y="2451"/>
              <a:ext cx="432" cy="53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4" name="Line 14">
              <a:extLst>
                <a:ext uri="{FF2B5EF4-FFF2-40B4-BE49-F238E27FC236}">
                  <a16:creationId xmlns:a16="http://schemas.microsoft.com/office/drawing/2014/main" id="{11F0488C-BCE6-7237-BF8B-22C4B6C90243}"/>
                </a:ext>
              </a:extLst>
            </p:cNvPr>
            <p:cNvSpPr>
              <a:spLocks noChangeShapeType="1"/>
            </p:cNvSpPr>
            <p:nvPr/>
          </p:nvSpPr>
          <p:spPr bwMode="auto">
            <a:xfrm>
              <a:off x="1632" y="2112"/>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Line 15">
              <a:extLst>
                <a:ext uri="{FF2B5EF4-FFF2-40B4-BE49-F238E27FC236}">
                  <a16:creationId xmlns:a16="http://schemas.microsoft.com/office/drawing/2014/main" id="{39032467-C142-56F2-CD93-EE2C4E8C2BC5}"/>
                </a:ext>
              </a:extLst>
            </p:cNvPr>
            <p:cNvSpPr>
              <a:spLocks noChangeShapeType="1"/>
            </p:cNvSpPr>
            <p:nvPr/>
          </p:nvSpPr>
          <p:spPr bwMode="auto">
            <a:xfrm>
              <a:off x="3120" y="2064"/>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9" name="Rectangle 17">
            <a:extLst>
              <a:ext uri="{FF2B5EF4-FFF2-40B4-BE49-F238E27FC236}">
                <a16:creationId xmlns:a16="http://schemas.microsoft.com/office/drawing/2014/main" id="{96C3711E-EC54-DD9A-33B3-D70FE7034441}"/>
              </a:ext>
            </a:extLst>
          </p:cNvPr>
          <p:cNvSpPr>
            <a:spLocks noChangeArrowheads="1"/>
          </p:cNvSpPr>
          <p:nvPr/>
        </p:nvSpPr>
        <p:spPr bwMode="auto">
          <a:xfrm>
            <a:off x="1905000" y="5562600"/>
            <a:ext cx="8229600" cy="1143000"/>
          </a:xfrm>
          <a:prstGeom prst="rect">
            <a:avLst/>
          </a:prstGeom>
          <a:noFill/>
          <a:ln>
            <a:noFill/>
          </a:ln>
          <a:effectLst/>
        </p:spPr>
        <p:txBody>
          <a:bodyPr anchor="ctr"/>
          <a:lstStyle/>
          <a:p>
            <a:pPr algn="ctr">
              <a:defRPr/>
            </a:pPr>
            <a:r>
              <a:rPr lang="en-US" sz="2400" dirty="0">
                <a:solidFill>
                  <a:schemeClr val="tx2"/>
                </a:solidFill>
                <a:effectLst>
                  <a:outerShdw blurRad="38100" dist="38100" dir="2700000" algn="tl">
                    <a:srgbClr val="000000"/>
                  </a:outerShdw>
                </a:effectLst>
                <a:latin typeface="Arial" charset="0"/>
              </a:rPr>
              <a:t>Identify the inputs to be evaluated as part of the audit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5749365-C78D-A140-2EAA-1D1BBA4ADAC5}"/>
              </a:ext>
            </a:extLst>
          </p:cNvPr>
          <p:cNvSpPr>
            <a:spLocks noGrp="1" noChangeArrowheads="1"/>
          </p:cNvSpPr>
          <p:nvPr>
            <p:ph type="title"/>
          </p:nvPr>
        </p:nvSpPr>
        <p:spPr/>
        <p:txBody>
          <a:bodyPr>
            <a:normAutofit/>
          </a:bodyPr>
          <a:lstStyle/>
          <a:p>
            <a:pPr>
              <a:defRPr/>
            </a:pPr>
            <a:r>
              <a:rPr lang="en-US" altLang="en-US" sz="4000"/>
              <a:t>Prep for an Audit </a:t>
            </a:r>
            <a:br>
              <a:rPr lang="en-US" altLang="en-US" sz="4000"/>
            </a:br>
            <a:r>
              <a:rPr lang="en-US" altLang="en-US" sz="2800"/>
              <a:t>Turtle Diagram Example: Making Coffee</a:t>
            </a:r>
          </a:p>
        </p:txBody>
      </p:sp>
      <p:grpSp>
        <p:nvGrpSpPr>
          <p:cNvPr id="29699" name="Group 22">
            <a:extLst>
              <a:ext uri="{FF2B5EF4-FFF2-40B4-BE49-F238E27FC236}">
                <a16:creationId xmlns:a16="http://schemas.microsoft.com/office/drawing/2014/main" id="{48F33181-A457-A7B5-661A-28BCE5FD6AE8}"/>
              </a:ext>
            </a:extLst>
          </p:cNvPr>
          <p:cNvGrpSpPr>
            <a:grpSpLocks/>
          </p:cNvGrpSpPr>
          <p:nvPr/>
        </p:nvGrpSpPr>
        <p:grpSpPr bwMode="auto">
          <a:xfrm>
            <a:off x="3292476" y="1814514"/>
            <a:ext cx="5318125" cy="4357687"/>
            <a:chOff x="1054" y="816"/>
            <a:chExt cx="3350" cy="2745"/>
          </a:xfrm>
        </p:grpSpPr>
        <p:sp>
          <p:nvSpPr>
            <p:cNvPr id="29700" name="Text Box 3">
              <a:extLst>
                <a:ext uri="{FF2B5EF4-FFF2-40B4-BE49-F238E27FC236}">
                  <a16:creationId xmlns:a16="http://schemas.microsoft.com/office/drawing/2014/main" id="{E72E303B-2F18-2914-6AE2-AF5748BB5F95}"/>
                </a:ext>
              </a:extLst>
            </p:cNvPr>
            <p:cNvSpPr txBox="1">
              <a:spLocks noChangeArrowheads="1"/>
            </p:cNvSpPr>
            <p:nvPr/>
          </p:nvSpPr>
          <p:spPr bwMode="auto">
            <a:xfrm>
              <a:off x="1054" y="1977"/>
              <a:ext cx="553" cy="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u="sng">
                  <a:latin typeface="Arial" panose="020B0604020202020204" pitchFamily="34" charset="0"/>
                </a:rPr>
                <a:t>INPUT</a:t>
              </a:r>
            </a:p>
            <a:p>
              <a:pPr algn="ctr" eaLnBrk="1" hangingPunct="1">
                <a:lnSpc>
                  <a:spcPct val="100000"/>
                </a:lnSpc>
                <a:spcBef>
                  <a:spcPct val="0"/>
                </a:spcBef>
                <a:buFontTx/>
                <a:buNone/>
              </a:pPr>
              <a:r>
                <a:rPr lang="en-US" altLang="en-US" sz="1200" b="1">
                  <a:latin typeface="Arial" panose="020B0604020202020204" pitchFamily="34" charset="0"/>
                </a:rPr>
                <a:t>Beans</a:t>
              </a:r>
            </a:p>
            <a:p>
              <a:pPr algn="ctr" eaLnBrk="1" hangingPunct="1">
                <a:lnSpc>
                  <a:spcPct val="100000"/>
                </a:lnSpc>
                <a:spcBef>
                  <a:spcPct val="0"/>
                </a:spcBef>
                <a:buFontTx/>
                <a:buNone/>
              </a:pPr>
              <a:r>
                <a:rPr lang="en-US" altLang="en-US" sz="1200" b="1">
                  <a:latin typeface="Arial" panose="020B0604020202020204" pitchFamily="34" charset="0"/>
                </a:rPr>
                <a:t>Water</a:t>
              </a:r>
            </a:p>
            <a:p>
              <a:pPr algn="ctr" eaLnBrk="1" hangingPunct="1">
                <a:lnSpc>
                  <a:spcPct val="100000"/>
                </a:lnSpc>
                <a:spcBef>
                  <a:spcPct val="0"/>
                </a:spcBef>
                <a:buFontTx/>
                <a:buNone/>
              </a:pPr>
              <a:r>
                <a:rPr lang="en-US" altLang="en-US" sz="1200" b="1">
                  <a:latin typeface="Arial" panose="020B0604020202020204" pitchFamily="34" charset="0"/>
                </a:rPr>
                <a:t>Cream</a:t>
              </a:r>
            </a:p>
            <a:p>
              <a:pPr algn="ctr" eaLnBrk="1" hangingPunct="1">
                <a:lnSpc>
                  <a:spcPct val="100000"/>
                </a:lnSpc>
                <a:spcBef>
                  <a:spcPct val="0"/>
                </a:spcBef>
                <a:buFontTx/>
                <a:buNone/>
              </a:pPr>
              <a:r>
                <a:rPr lang="en-US" altLang="en-US" sz="1200" b="1">
                  <a:latin typeface="Arial" panose="020B0604020202020204" pitchFamily="34" charset="0"/>
                </a:rPr>
                <a:t>Sugar</a:t>
              </a:r>
            </a:p>
            <a:p>
              <a:pPr algn="ctr" eaLnBrk="1" hangingPunct="1">
                <a:lnSpc>
                  <a:spcPct val="100000"/>
                </a:lnSpc>
                <a:spcBef>
                  <a:spcPct val="0"/>
                </a:spcBef>
                <a:buFontTx/>
                <a:buNone/>
              </a:pPr>
              <a:r>
                <a:rPr lang="en-US" altLang="en-US" sz="1200" b="1">
                  <a:latin typeface="Arial" panose="020B0604020202020204" pitchFamily="34" charset="0"/>
                </a:rPr>
                <a:t>Order</a:t>
              </a:r>
            </a:p>
            <a:p>
              <a:pPr algn="ctr" eaLnBrk="1" hangingPunct="1">
                <a:lnSpc>
                  <a:spcPct val="100000"/>
                </a:lnSpc>
                <a:spcBef>
                  <a:spcPct val="0"/>
                </a:spcBef>
                <a:buFontTx/>
                <a:buNone/>
              </a:pPr>
              <a:endParaRPr lang="en-US" altLang="en-US" sz="1200" b="1">
                <a:latin typeface="Arial" panose="020B0604020202020204" pitchFamily="34" charset="0"/>
              </a:endParaRPr>
            </a:p>
          </p:txBody>
        </p:sp>
        <p:sp>
          <p:nvSpPr>
            <p:cNvPr id="29701" name="Text Box 4">
              <a:extLst>
                <a:ext uri="{FF2B5EF4-FFF2-40B4-BE49-F238E27FC236}">
                  <a16:creationId xmlns:a16="http://schemas.microsoft.com/office/drawing/2014/main" id="{202D0157-3CF1-A009-3353-37FF09D058F7}"/>
                </a:ext>
              </a:extLst>
            </p:cNvPr>
            <p:cNvSpPr txBox="1">
              <a:spLocks noChangeArrowheads="1"/>
            </p:cNvSpPr>
            <p:nvPr/>
          </p:nvSpPr>
          <p:spPr bwMode="auto">
            <a:xfrm>
              <a:off x="3696" y="1920"/>
              <a:ext cx="70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u="sng">
                  <a:latin typeface="Arial" panose="020B0604020202020204" pitchFamily="34" charset="0"/>
                </a:rPr>
                <a:t>OUTPUT</a:t>
              </a:r>
            </a:p>
            <a:p>
              <a:pPr algn="ctr" eaLnBrk="1" hangingPunct="1">
                <a:lnSpc>
                  <a:spcPct val="100000"/>
                </a:lnSpc>
                <a:spcBef>
                  <a:spcPct val="0"/>
                </a:spcBef>
                <a:buFontTx/>
                <a:buNone/>
              </a:pPr>
              <a:r>
                <a:rPr lang="en-US" altLang="en-US" sz="1200" b="1">
                  <a:latin typeface="Arial" panose="020B0604020202020204" pitchFamily="34" charset="0"/>
                </a:rPr>
                <a:t>Good Coffee</a:t>
              </a:r>
            </a:p>
          </p:txBody>
        </p:sp>
        <p:sp>
          <p:nvSpPr>
            <p:cNvPr id="29702" name="Text Box 7">
              <a:extLst>
                <a:ext uri="{FF2B5EF4-FFF2-40B4-BE49-F238E27FC236}">
                  <a16:creationId xmlns:a16="http://schemas.microsoft.com/office/drawing/2014/main" id="{BDE70350-69CE-9800-CFDB-E3FE698FD2BE}"/>
                </a:ext>
              </a:extLst>
            </p:cNvPr>
            <p:cNvSpPr txBox="1">
              <a:spLocks noChangeArrowheads="1"/>
            </p:cNvSpPr>
            <p:nvPr/>
          </p:nvSpPr>
          <p:spPr bwMode="auto">
            <a:xfrm>
              <a:off x="1359" y="2985"/>
              <a:ext cx="113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u="sng">
                  <a:latin typeface="Arial" panose="020B0604020202020204" pitchFamily="34" charset="0"/>
                </a:rPr>
                <a:t>Measure</a:t>
              </a:r>
            </a:p>
            <a:p>
              <a:pPr algn="ctr" eaLnBrk="1" hangingPunct="1">
                <a:lnSpc>
                  <a:spcPct val="100000"/>
                </a:lnSpc>
                <a:spcBef>
                  <a:spcPct val="0"/>
                </a:spcBef>
                <a:buFontTx/>
                <a:buNone/>
              </a:pPr>
              <a:r>
                <a:rPr lang="en-US" altLang="en-US" sz="1200" b="1">
                  <a:latin typeface="Arial" panose="020B0604020202020204" pitchFamily="34" charset="0"/>
                </a:rPr>
                <a:t>Taste</a:t>
              </a:r>
            </a:p>
            <a:p>
              <a:pPr algn="ctr" eaLnBrk="1" hangingPunct="1">
                <a:lnSpc>
                  <a:spcPct val="100000"/>
                </a:lnSpc>
                <a:spcBef>
                  <a:spcPct val="0"/>
                </a:spcBef>
                <a:buFontTx/>
                <a:buNone/>
              </a:pPr>
              <a:r>
                <a:rPr lang="en-US" altLang="en-US" sz="1200" b="1">
                  <a:latin typeface="Arial" panose="020B0604020202020204" pitchFamily="34" charset="0"/>
                </a:rPr>
                <a:t>Temp</a:t>
              </a:r>
            </a:p>
            <a:p>
              <a:pPr algn="ctr" eaLnBrk="1" hangingPunct="1">
                <a:lnSpc>
                  <a:spcPct val="100000"/>
                </a:lnSpc>
                <a:spcBef>
                  <a:spcPct val="0"/>
                </a:spcBef>
                <a:buFontTx/>
                <a:buNone/>
              </a:pPr>
              <a:r>
                <a:rPr lang="en-US" altLang="en-US" sz="1200" b="1">
                  <a:latin typeface="Arial" panose="020B0604020202020204" pitchFamily="34" charset="0"/>
                </a:rPr>
                <a:t>Customer Satisfaction</a:t>
              </a:r>
            </a:p>
          </p:txBody>
        </p:sp>
        <p:sp>
          <p:nvSpPr>
            <p:cNvPr id="29703" name="Text Box 8">
              <a:extLst>
                <a:ext uri="{FF2B5EF4-FFF2-40B4-BE49-F238E27FC236}">
                  <a16:creationId xmlns:a16="http://schemas.microsoft.com/office/drawing/2014/main" id="{83B40A3F-FFE9-1CC1-F9FF-21F77B0A0B22}"/>
                </a:ext>
              </a:extLst>
            </p:cNvPr>
            <p:cNvSpPr txBox="1">
              <a:spLocks noChangeArrowheads="1"/>
            </p:cNvSpPr>
            <p:nvPr/>
          </p:nvSpPr>
          <p:spPr bwMode="auto">
            <a:xfrm>
              <a:off x="2954" y="2985"/>
              <a:ext cx="93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u="sng">
                  <a:latin typeface="Arial" panose="020B0604020202020204" pitchFamily="34" charset="0"/>
                </a:rPr>
                <a:t>Method</a:t>
              </a:r>
            </a:p>
            <a:p>
              <a:pPr algn="ctr" eaLnBrk="1" hangingPunct="1">
                <a:lnSpc>
                  <a:spcPct val="100000"/>
                </a:lnSpc>
                <a:spcBef>
                  <a:spcPct val="0"/>
                </a:spcBef>
                <a:buFontTx/>
                <a:buNone/>
              </a:pPr>
              <a:r>
                <a:rPr lang="en-US" altLang="en-US" sz="1200" b="1">
                  <a:latin typeface="Arial" panose="020B0604020202020204" pitchFamily="34" charset="0"/>
                </a:rPr>
                <a:t>Work Instructions</a:t>
              </a:r>
            </a:p>
            <a:p>
              <a:pPr algn="ctr" eaLnBrk="1" hangingPunct="1">
                <a:lnSpc>
                  <a:spcPct val="100000"/>
                </a:lnSpc>
                <a:spcBef>
                  <a:spcPct val="0"/>
                </a:spcBef>
                <a:buFontTx/>
                <a:buNone/>
              </a:pPr>
              <a:r>
                <a:rPr lang="en-US" altLang="en-US" sz="1200" b="1">
                  <a:latin typeface="Arial" panose="020B0604020202020204" pitchFamily="34" charset="0"/>
                </a:rPr>
                <a:t>Visual Aid</a:t>
              </a:r>
            </a:p>
            <a:p>
              <a:pPr algn="ctr" eaLnBrk="1" hangingPunct="1">
                <a:lnSpc>
                  <a:spcPct val="100000"/>
                </a:lnSpc>
                <a:spcBef>
                  <a:spcPct val="0"/>
                </a:spcBef>
                <a:buFontTx/>
                <a:buNone/>
              </a:pPr>
              <a:endParaRPr lang="en-US" altLang="en-US" sz="1200" b="1">
                <a:latin typeface="Arial" panose="020B0604020202020204" pitchFamily="34" charset="0"/>
              </a:endParaRPr>
            </a:p>
          </p:txBody>
        </p:sp>
        <p:sp>
          <p:nvSpPr>
            <p:cNvPr id="29704" name="Oval 9">
              <a:extLst>
                <a:ext uri="{FF2B5EF4-FFF2-40B4-BE49-F238E27FC236}">
                  <a16:creationId xmlns:a16="http://schemas.microsoft.com/office/drawing/2014/main" id="{B9CE8AC0-0B71-A80A-F701-7F88115F7145}"/>
                </a:ext>
              </a:extLst>
            </p:cNvPr>
            <p:cNvSpPr>
              <a:spLocks noChangeArrowheads="1"/>
            </p:cNvSpPr>
            <p:nvPr/>
          </p:nvSpPr>
          <p:spPr bwMode="auto">
            <a:xfrm>
              <a:off x="2208" y="1632"/>
              <a:ext cx="912" cy="960"/>
            </a:xfrm>
            <a:prstGeom prst="ellipse">
              <a:avLst/>
            </a:prstGeom>
            <a:solidFill>
              <a:schemeClr val="tx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a:solidFill>
                    <a:srgbClr val="000099"/>
                  </a:solidFill>
                  <a:latin typeface="Arial" panose="020B0604020202020204" pitchFamily="34" charset="0"/>
                </a:rPr>
                <a:t>Make Coffee</a:t>
              </a:r>
            </a:p>
          </p:txBody>
        </p:sp>
        <p:cxnSp>
          <p:nvCxnSpPr>
            <p:cNvPr id="29705" name="AutoShape 12">
              <a:extLst>
                <a:ext uri="{FF2B5EF4-FFF2-40B4-BE49-F238E27FC236}">
                  <a16:creationId xmlns:a16="http://schemas.microsoft.com/office/drawing/2014/main" id="{FBC2DF64-9D00-8D3B-DB55-3121AD815411}"/>
                </a:ext>
              </a:extLst>
            </p:cNvPr>
            <p:cNvCxnSpPr>
              <a:cxnSpLocks noChangeShapeType="1"/>
              <a:stCxn id="29702" idx="0"/>
              <a:endCxn id="29704" idx="3"/>
            </p:cNvCxnSpPr>
            <p:nvPr/>
          </p:nvCxnSpPr>
          <p:spPr bwMode="auto">
            <a:xfrm flipV="1">
              <a:off x="1926" y="2451"/>
              <a:ext cx="416" cy="53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6" name="AutoShape 13">
              <a:extLst>
                <a:ext uri="{FF2B5EF4-FFF2-40B4-BE49-F238E27FC236}">
                  <a16:creationId xmlns:a16="http://schemas.microsoft.com/office/drawing/2014/main" id="{3290816C-E7DA-437A-E0B6-3DDB5A5AB890}"/>
                </a:ext>
              </a:extLst>
            </p:cNvPr>
            <p:cNvCxnSpPr>
              <a:cxnSpLocks noChangeShapeType="1"/>
              <a:stCxn id="29703" idx="0"/>
              <a:endCxn id="29704" idx="5"/>
            </p:cNvCxnSpPr>
            <p:nvPr/>
          </p:nvCxnSpPr>
          <p:spPr bwMode="auto">
            <a:xfrm flipH="1" flipV="1">
              <a:off x="2986" y="2451"/>
              <a:ext cx="435" cy="53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7" name="Line 14">
              <a:extLst>
                <a:ext uri="{FF2B5EF4-FFF2-40B4-BE49-F238E27FC236}">
                  <a16:creationId xmlns:a16="http://schemas.microsoft.com/office/drawing/2014/main" id="{19D71AF6-5A1E-02C0-0C60-1DD38508C107}"/>
                </a:ext>
              </a:extLst>
            </p:cNvPr>
            <p:cNvSpPr>
              <a:spLocks noChangeShapeType="1"/>
            </p:cNvSpPr>
            <p:nvPr/>
          </p:nvSpPr>
          <p:spPr bwMode="auto">
            <a:xfrm>
              <a:off x="1632" y="2112"/>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8" name="Line 15">
              <a:extLst>
                <a:ext uri="{FF2B5EF4-FFF2-40B4-BE49-F238E27FC236}">
                  <a16:creationId xmlns:a16="http://schemas.microsoft.com/office/drawing/2014/main" id="{2E6E73A7-2967-AB5C-B226-5658E3ACB572}"/>
                </a:ext>
              </a:extLst>
            </p:cNvPr>
            <p:cNvSpPr>
              <a:spLocks noChangeShapeType="1"/>
            </p:cNvSpPr>
            <p:nvPr/>
          </p:nvSpPr>
          <p:spPr bwMode="auto">
            <a:xfrm>
              <a:off x="3120" y="2064"/>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Text Box 16">
              <a:extLst>
                <a:ext uri="{FF2B5EF4-FFF2-40B4-BE49-F238E27FC236}">
                  <a16:creationId xmlns:a16="http://schemas.microsoft.com/office/drawing/2014/main" id="{12FDAE6E-3A64-DC34-D392-D17A2C78D1FC}"/>
                </a:ext>
              </a:extLst>
            </p:cNvPr>
            <p:cNvSpPr txBox="1">
              <a:spLocks noChangeArrowheads="1"/>
            </p:cNvSpPr>
            <p:nvPr/>
          </p:nvSpPr>
          <p:spPr bwMode="auto">
            <a:xfrm>
              <a:off x="1504" y="816"/>
              <a:ext cx="868"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u="sng">
                  <a:latin typeface="Arial" panose="020B0604020202020204" pitchFamily="34" charset="0"/>
                </a:rPr>
                <a:t>Equipment</a:t>
              </a:r>
            </a:p>
            <a:p>
              <a:pPr algn="ctr" eaLnBrk="1" hangingPunct="1">
                <a:lnSpc>
                  <a:spcPct val="100000"/>
                </a:lnSpc>
                <a:spcBef>
                  <a:spcPct val="0"/>
                </a:spcBef>
                <a:buFontTx/>
                <a:buNone/>
              </a:pPr>
              <a:r>
                <a:rPr lang="en-US" altLang="en-US" sz="1200" b="1">
                  <a:latin typeface="Arial" panose="020B0604020202020204" pitchFamily="34" charset="0"/>
                </a:rPr>
                <a:t>Machine</a:t>
              </a:r>
            </a:p>
            <a:p>
              <a:pPr algn="ctr" eaLnBrk="1" hangingPunct="1">
                <a:lnSpc>
                  <a:spcPct val="100000"/>
                </a:lnSpc>
                <a:spcBef>
                  <a:spcPct val="0"/>
                </a:spcBef>
                <a:buFontTx/>
                <a:buNone/>
              </a:pPr>
              <a:r>
                <a:rPr lang="en-US" altLang="en-US" sz="1200" b="1">
                  <a:latin typeface="Arial" panose="020B0604020202020204" pitchFamily="34" charset="0"/>
                </a:rPr>
                <a:t>Filter</a:t>
              </a:r>
            </a:p>
            <a:p>
              <a:pPr algn="ctr" eaLnBrk="1" hangingPunct="1">
                <a:lnSpc>
                  <a:spcPct val="100000"/>
                </a:lnSpc>
                <a:spcBef>
                  <a:spcPct val="0"/>
                </a:spcBef>
                <a:buFontTx/>
                <a:buNone/>
              </a:pPr>
              <a:r>
                <a:rPr lang="en-US" altLang="en-US" sz="1200" b="1">
                  <a:latin typeface="Arial" panose="020B0604020202020204" pitchFamily="34" charset="0"/>
                </a:rPr>
                <a:t>Measuring Cup</a:t>
              </a:r>
            </a:p>
            <a:p>
              <a:pPr algn="ctr" eaLnBrk="1" hangingPunct="1">
                <a:lnSpc>
                  <a:spcPct val="100000"/>
                </a:lnSpc>
                <a:spcBef>
                  <a:spcPct val="0"/>
                </a:spcBef>
                <a:buFontTx/>
                <a:buNone/>
              </a:pPr>
              <a:r>
                <a:rPr lang="en-US" altLang="en-US" sz="1200" b="1">
                  <a:latin typeface="Arial" panose="020B0604020202020204" pitchFamily="34" charset="0"/>
                </a:rPr>
                <a:t>Coffee Pot</a:t>
              </a:r>
            </a:p>
          </p:txBody>
        </p:sp>
        <p:sp>
          <p:nvSpPr>
            <p:cNvPr id="29710" name="Text Box 17">
              <a:extLst>
                <a:ext uri="{FF2B5EF4-FFF2-40B4-BE49-F238E27FC236}">
                  <a16:creationId xmlns:a16="http://schemas.microsoft.com/office/drawing/2014/main" id="{CB7BBF80-A38E-3797-EB4F-239A811C9C2C}"/>
                </a:ext>
              </a:extLst>
            </p:cNvPr>
            <p:cNvSpPr txBox="1">
              <a:spLocks noChangeArrowheads="1"/>
            </p:cNvSpPr>
            <p:nvPr/>
          </p:nvSpPr>
          <p:spPr bwMode="auto">
            <a:xfrm>
              <a:off x="2849" y="960"/>
              <a:ext cx="906"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u="sng">
                  <a:latin typeface="Arial" panose="020B0604020202020204" pitchFamily="34" charset="0"/>
                </a:rPr>
                <a:t>Training</a:t>
              </a:r>
            </a:p>
            <a:p>
              <a:pPr algn="ctr" eaLnBrk="1" hangingPunct="1">
                <a:lnSpc>
                  <a:spcPct val="100000"/>
                </a:lnSpc>
                <a:spcBef>
                  <a:spcPct val="0"/>
                </a:spcBef>
                <a:buFontTx/>
                <a:buNone/>
              </a:pPr>
              <a:r>
                <a:rPr lang="en-US" altLang="en-US" sz="1200" b="1">
                  <a:latin typeface="Arial" panose="020B0604020202020204" pitchFamily="34" charset="0"/>
                </a:rPr>
                <a:t>Competent</a:t>
              </a:r>
            </a:p>
            <a:p>
              <a:pPr algn="ctr" eaLnBrk="1" hangingPunct="1">
                <a:lnSpc>
                  <a:spcPct val="100000"/>
                </a:lnSpc>
                <a:spcBef>
                  <a:spcPct val="0"/>
                </a:spcBef>
                <a:buFontTx/>
                <a:buNone/>
              </a:pPr>
              <a:r>
                <a:rPr lang="en-US" altLang="en-US" sz="1200" b="1">
                  <a:latin typeface="Arial" panose="020B0604020202020204" pitchFamily="34" charset="0"/>
                </a:rPr>
                <a:t>Training Records</a:t>
              </a:r>
            </a:p>
          </p:txBody>
        </p:sp>
        <p:cxnSp>
          <p:nvCxnSpPr>
            <p:cNvPr id="29711" name="AutoShape 20">
              <a:extLst>
                <a:ext uri="{FF2B5EF4-FFF2-40B4-BE49-F238E27FC236}">
                  <a16:creationId xmlns:a16="http://schemas.microsoft.com/office/drawing/2014/main" id="{FA0B391F-CE1B-486D-9C97-7930DF8F5C34}"/>
                </a:ext>
              </a:extLst>
            </p:cNvPr>
            <p:cNvCxnSpPr>
              <a:cxnSpLocks noChangeShapeType="1"/>
              <a:stCxn id="29710" idx="2"/>
              <a:endCxn id="29704" idx="7"/>
            </p:cNvCxnSpPr>
            <p:nvPr/>
          </p:nvCxnSpPr>
          <p:spPr bwMode="auto">
            <a:xfrm flipH="1">
              <a:off x="2986" y="1421"/>
              <a:ext cx="316" cy="35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2" name="AutoShape 21">
              <a:extLst>
                <a:ext uri="{FF2B5EF4-FFF2-40B4-BE49-F238E27FC236}">
                  <a16:creationId xmlns:a16="http://schemas.microsoft.com/office/drawing/2014/main" id="{4270D0B7-24F1-C9E9-CC0C-B660F3F6BD9F}"/>
                </a:ext>
              </a:extLst>
            </p:cNvPr>
            <p:cNvCxnSpPr>
              <a:cxnSpLocks noChangeShapeType="1"/>
              <a:stCxn id="29709" idx="2"/>
              <a:endCxn id="29704" idx="1"/>
            </p:cNvCxnSpPr>
            <p:nvPr/>
          </p:nvCxnSpPr>
          <p:spPr bwMode="auto">
            <a:xfrm>
              <a:off x="1938" y="1514"/>
              <a:ext cx="404" cy="25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722BA28B-0662-6164-1FC6-C50A36BEF603}"/>
              </a:ext>
            </a:extLst>
          </p:cNvPr>
          <p:cNvSpPr>
            <a:spLocks noGrp="1" noChangeArrowheads="1"/>
          </p:cNvSpPr>
          <p:nvPr>
            <p:ph type="title"/>
          </p:nvPr>
        </p:nvSpPr>
        <p:spPr>
          <a:xfrm>
            <a:off x="766355" y="152401"/>
            <a:ext cx="9207910" cy="1414461"/>
          </a:xfrm>
        </p:spPr>
        <p:txBody>
          <a:bodyPr/>
          <a:lstStyle/>
          <a:p>
            <a:pPr>
              <a:defRPr/>
            </a:pPr>
            <a:r>
              <a:rPr lang="en-US" altLang="en-US" sz="4000" dirty="0"/>
              <a:t>Prep for an Audit</a:t>
            </a:r>
            <a:br>
              <a:rPr lang="en-US" altLang="en-US" sz="4000" dirty="0"/>
            </a:br>
            <a:r>
              <a:rPr lang="en-US" altLang="en-US" sz="2800" dirty="0"/>
              <a:t>Strategy</a:t>
            </a:r>
          </a:p>
        </p:txBody>
      </p:sp>
      <p:sp>
        <p:nvSpPr>
          <p:cNvPr id="31747" name="Text Box 10">
            <a:extLst>
              <a:ext uri="{FF2B5EF4-FFF2-40B4-BE49-F238E27FC236}">
                <a16:creationId xmlns:a16="http://schemas.microsoft.com/office/drawing/2014/main" id="{3A375353-37D4-159A-4FE9-D7F0CDAC36EE}"/>
              </a:ext>
            </a:extLst>
          </p:cNvPr>
          <p:cNvSpPr txBox="1">
            <a:spLocks noChangeArrowheads="1"/>
          </p:cNvSpPr>
          <p:nvPr/>
        </p:nvSpPr>
        <p:spPr bwMode="auto">
          <a:xfrm>
            <a:off x="1752600" y="1860551"/>
            <a:ext cx="195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a:latin typeface="Verdana" panose="020B0604030504040204" pitchFamily="34" charset="0"/>
              </a:rPr>
              <a:t>Question Types</a:t>
            </a:r>
          </a:p>
          <a:p>
            <a:pPr eaLnBrk="1" hangingPunct="1">
              <a:lnSpc>
                <a:spcPct val="100000"/>
              </a:lnSpc>
              <a:spcBef>
                <a:spcPct val="0"/>
              </a:spcBef>
              <a:buFontTx/>
              <a:buChar char="•"/>
            </a:pPr>
            <a:r>
              <a:rPr lang="en-US" altLang="en-US" sz="1800">
                <a:latin typeface="Verdana" panose="020B0604030504040204" pitchFamily="34" charset="0"/>
              </a:rPr>
              <a:t> Open Ended</a:t>
            </a:r>
          </a:p>
          <a:p>
            <a:pPr eaLnBrk="1" hangingPunct="1">
              <a:lnSpc>
                <a:spcPct val="100000"/>
              </a:lnSpc>
              <a:spcBef>
                <a:spcPct val="0"/>
              </a:spcBef>
              <a:buFontTx/>
              <a:buChar char="•"/>
            </a:pPr>
            <a:r>
              <a:rPr lang="en-US" altLang="en-US" sz="1800">
                <a:latin typeface="Verdana" panose="020B0604030504040204" pitchFamily="34" charset="0"/>
              </a:rPr>
              <a:t> Clarifying</a:t>
            </a:r>
          </a:p>
          <a:p>
            <a:pPr eaLnBrk="1" hangingPunct="1">
              <a:lnSpc>
                <a:spcPct val="100000"/>
              </a:lnSpc>
              <a:spcBef>
                <a:spcPct val="0"/>
              </a:spcBef>
              <a:buFontTx/>
              <a:buChar char="•"/>
            </a:pPr>
            <a:r>
              <a:rPr lang="en-US" altLang="en-US" sz="1800">
                <a:latin typeface="Verdana" panose="020B0604030504040204" pitchFamily="34" charset="0"/>
              </a:rPr>
              <a:t> Close Ended</a:t>
            </a:r>
          </a:p>
        </p:txBody>
      </p:sp>
      <p:sp>
        <p:nvSpPr>
          <p:cNvPr id="31748" name="AutoShape 5">
            <a:extLst>
              <a:ext uri="{FF2B5EF4-FFF2-40B4-BE49-F238E27FC236}">
                <a16:creationId xmlns:a16="http://schemas.microsoft.com/office/drawing/2014/main" id="{59E878CE-2B0D-EE00-F6D5-224112372CD9}"/>
              </a:ext>
            </a:extLst>
          </p:cNvPr>
          <p:cNvSpPr>
            <a:spLocks noChangeArrowheads="1"/>
          </p:cNvSpPr>
          <p:nvPr/>
        </p:nvSpPr>
        <p:spPr bwMode="auto">
          <a:xfrm>
            <a:off x="5943600" y="2590800"/>
            <a:ext cx="3276600" cy="2667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6744 w 21600"/>
              <a:gd name="T13" fmla="*/ 6744 h 21600"/>
              <a:gd name="T14" fmla="*/ 14856 w 21600"/>
              <a:gd name="T15" fmla="*/ 14856 h 21600"/>
            </a:gdLst>
            <a:ahLst/>
            <a:cxnLst>
              <a:cxn ang="T8">
                <a:pos x="T0" y="T1"/>
              </a:cxn>
              <a:cxn ang="T9">
                <a:pos x="T2" y="T3"/>
              </a:cxn>
              <a:cxn ang="T10">
                <a:pos x="T4" y="T5"/>
              </a:cxn>
              <a:cxn ang="T11">
                <a:pos x="T6" y="T7"/>
              </a:cxn>
            </a:cxnLst>
            <a:rect l="T12" t="T13" r="T14" b="T15"/>
            <a:pathLst>
              <a:path w="21600" h="21600">
                <a:moveTo>
                  <a:pt x="0" y="0"/>
                </a:moveTo>
                <a:lnTo>
                  <a:pt x="9887" y="21600"/>
                </a:lnTo>
                <a:lnTo>
                  <a:pt x="11713" y="21600"/>
                </a:lnTo>
                <a:lnTo>
                  <a:pt x="21600" y="0"/>
                </a:lnTo>
                <a:lnTo>
                  <a:pt x="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AutoShape 6">
            <a:extLst>
              <a:ext uri="{FF2B5EF4-FFF2-40B4-BE49-F238E27FC236}">
                <a16:creationId xmlns:a16="http://schemas.microsoft.com/office/drawing/2014/main" id="{095F7D60-D2E0-9C54-11D0-FDE527C01E78}"/>
              </a:ext>
            </a:extLst>
          </p:cNvPr>
          <p:cNvSpPr>
            <a:spLocks noChangeArrowheads="1"/>
          </p:cNvSpPr>
          <p:nvPr/>
        </p:nvSpPr>
        <p:spPr bwMode="auto">
          <a:xfrm rot="3413438">
            <a:off x="5404644" y="2035969"/>
            <a:ext cx="990600" cy="271462"/>
          </a:xfrm>
          <a:prstGeom prst="rightArrow">
            <a:avLst>
              <a:gd name="adj1" fmla="val 49676"/>
              <a:gd name="adj2" fmla="val 91228"/>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Verdana" panose="020B0604030504040204" pitchFamily="34" charset="0"/>
            </a:endParaRPr>
          </a:p>
        </p:txBody>
      </p:sp>
      <p:sp>
        <p:nvSpPr>
          <p:cNvPr id="31750" name="AutoShape 7">
            <a:extLst>
              <a:ext uri="{FF2B5EF4-FFF2-40B4-BE49-F238E27FC236}">
                <a16:creationId xmlns:a16="http://schemas.microsoft.com/office/drawing/2014/main" id="{A9BADD9C-57DC-8F4F-6837-FD0152B43FE3}"/>
              </a:ext>
            </a:extLst>
          </p:cNvPr>
          <p:cNvSpPr>
            <a:spLocks noChangeArrowheads="1"/>
          </p:cNvSpPr>
          <p:nvPr/>
        </p:nvSpPr>
        <p:spPr bwMode="auto">
          <a:xfrm rot="7240963">
            <a:off x="8784432" y="2004220"/>
            <a:ext cx="1066800" cy="242887"/>
          </a:xfrm>
          <a:prstGeom prst="rightArrow">
            <a:avLst>
              <a:gd name="adj1" fmla="val 49676"/>
              <a:gd name="adj2" fmla="val 109804"/>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Verdana" panose="020B0604030504040204" pitchFamily="34" charset="0"/>
            </a:endParaRPr>
          </a:p>
        </p:txBody>
      </p:sp>
      <p:sp>
        <p:nvSpPr>
          <p:cNvPr id="31751" name="AutoShape 8">
            <a:extLst>
              <a:ext uri="{FF2B5EF4-FFF2-40B4-BE49-F238E27FC236}">
                <a16:creationId xmlns:a16="http://schemas.microsoft.com/office/drawing/2014/main" id="{4F670A32-A294-EB87-2734-396CE8DFB2C1}"/>
              </a:ext>
            </a:extLst>
          </p:cNvPr>
          <p:cNvSpPr>
            <a:spLocks noChangeArrowheads="1"/>
          </p:cNvSpPr>
          <p:nvPr/>
        </p:nvSpPr>
        <p:spPr bwMode="auto">
          <a:xfrm>
            <a:off x="7391401" y="5334000"/>
            <a:ext cx="409575" cy="685800"/>
          </a:xfrm>
          <a:prstGeom prst="downArrow">
            <a:avLst>
              <a:gd name="adj1" fmla="val 50000"/>
              <a:gd name="adj2" fmla="val 41860"/>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Verdana" panose="020B0604030504040204" pitchFamily="34" charset="0"/>
            </a:endParaRPr>
          </a:p>
        </p:txBody>
      </p:sp>
      <p:sp>
        <p:nvSpPr>
          <p:cNvPr id="31752" name="Text Box 9">
            <a:extLst>
              <a:ext uri="{FF2B5EF4-FFF2-40B4-BE49-F238E27FC236}">
                <a16:creationId xmlns:a16="http://schemas.microsoft.com/office/drawing/2014/main" id="{EFEEA469-189E-49FC-6203-CB9534DDB057}"/>
              </a:ext>
            </a:extLst>
          </p:cNvPr>
          <p:cNvSpPr txBox="1">
            <a:spLocks noChangeArrowheads="1"/>
          </p:cNvSpPr>
          <p:nvPr/>
        </p:nvSpPr>
        <p:spPr bwMode="auto">
          <a:xfrm>
            <a:off x="5836360" y="1463676"/>
            <a:ext cx="35958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400" b="1">
                <a:latin typeface="Verdana" panose="020B0604030504040204" pitchFamily="34" charset="0"/>
              </a:rPr>
              <a:t>Start with open ended</a:t>
            </a:r>
          </a:p>
          <a:p>
            <a:pPr algn="ctr" eaLnBrk="1" hangingPunct="1">
              <a:lnSpc>
                <a:spcPct val="100000"/>
              </a:lnSpc>
              <a:spcBef>
                <a:spcPct val="0"/>
              </a:spcBef>
              <a:buFontTx/>
              <a:buNone/>
            </a:pPr>
            <a:r>
              <a:rPr lang="en-US" altLang="en-US" sz="1400" b="1">
                <a:latin typeface="Verdana" panose="020B0604030504040204" pitchFamily="34" charset="0"/>
              </a:rPr>
              <a:t>questions to obtain maximum</a:t>
            </a:r>
          </a:p>
          <a:p>
            <a:pPr algn="ctr" eaLnBrk="1" hangingPunct="1">
              <a:lnSpc>
                <a:spcPct val="100000"/>
              </a:lnSpc>
              <a:spcBef>
                <a:spcPct val="0"/>
              </a:spcBef>
              <a:buFontTx/>
              <a:buNone/>
            </a:pPr>
            <a:r>
              <a:rPr lang="en-US" altLang="en-US" sz="1400" b="1">
                <a:latin typeface="Verdana" panose="020B0604030504040204" pitchFamily="34" charset="0"/>
              </a:rPr>
              <a:t>information and place the person </a:t>
            </a:r>
          </a:p>
          <a:p>
            <a:pPr algn="ctr" eaLnBrk="1" hangingPunct="1">
              <a:lnSpc>
                <a:spcPct val="100000"/>
              </a:lnSpc>
              <a:spcBef>
                <a:spcPct val="0"/>
              </a:spcBef>
              <a:buFontTx/>
              <a:buNone/>
            </a:pPr>
            <a:r>
              <a:rPr lang="en-US" altLang="en-US" sz="1400" b="1">
                <a:latin typeface="Verdana" panose="020B0604030504040204" pitchFamily="34" charset="0"/>
              </a:rPr>
              <a:t>at ease</a:t>
            </a:r>
          </a:p>
        </p:txBody>
      </p:sp>
      <p:sp>
        <p:nvSpPr>
          <p:cNvPr id="31753" name="Text Box 11">
            <a:extLst>
              <a:ext uri="{FF2B5EF4-FFF2-40B4-BE49-F238E27FC236}">
                <a16:creationId xmlns:a16="http://schemas.microsoft.com/office/drawing/2014/main" id="{91B9B285-AB40-808F-4F36-2564BBB2F34D}"/>
              </a:ext>
            </a:extLst>
          </p:cNvPr>
          <p:cNvSpPr txBox="1">
            <a:spLocks noChangeArrowheads="1"/>
          </p:cNvSpPr>
          <p:nvPr/>
        </p:nvSpPr>
        <p:spPr bwMode="auto">
          <a:xfrm>
            <a:off x="3581400" y="3276600"/>
            <a:ext cx="33591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800">
                <a:latin typeface="Verdana" panose="020B0604030504040204" pitchFamily="34" charset="0"/>
              </a:rPr>
              <a:t>Use clarifying questions</a:t>
            </a:r>
          </a:p>
          <a:p>
            <a:pPr eaLnBrk="1" hangingPunct="1">
              <a:lnSpc>
                <a:spcPct val="100000"/>
              </a:lnSpc>
              <a:spcBef>
                <a:spcPct val="0"/>
              </a:spcBef>
              <a:buFontTx/>
              <a:buNone/>
            </a:pPr>
            <a:r>
              <a:rPr lang="en-US" altLang="en-US" sz="1800">
                <a:latin typeface="Verdana" panose="020B0604030504040204" pitchFamily="34" charset="0"/>
              </a:rPr>
              <a:t>     to “funnel” down to </a:t>
            </a:r>
          </a:p>
          <a:p>
            <a:pPr eaLnBrk="1" hangingPunct="1">
              <a:lnSpc>
                <a:spcPct val="100000"/>
              </a:lnSpc>
              <a:spcBef>
                <a:spcPct val="0"/>
              </a:spcBef>
              <a:buFontTx/>
              <a:buNone/>
            </a:pPr>
            <a:r>
              <a:rPr lang="en-US" altLang="en-US" sz="1800">
                <a:latin typeface="Verdana" panose="020B0604030504040204" pitchFamily="34" charset="0"/>
              </a:rPr>
              <a:t>             the missing </a:t>
            </a:r>
          </a:p>
          <a:p>
            <a:pPr eaLnBrk="1" hangingPunct="1">
              <a:lnSpc>
                <a:spcPct val="100000"/>
              </a:lnSpc>
              <a:spcBef>
                <a:spcPct val="0"/>
              </a:spcBef>
              <a:buFontTx/>
              <a:buNone/>
            </a:pPr>
            <a:r>
              <a:rPr lang="en-US" altLang="en-US" sz="1800">
                <a:latin typeface="Verdana" panose="020B0604030504040204" pitchFamily="34" charset="0"/>
              </a:rPr>
              <a:t>	    information and </a:t>
            </a:r>
          </a:p>
          <a:p>
            <a:pPr eaLnBrk="1" hangingPunct="1">
              <a:lnSpc>
                <a:spcPct val="100000"/>
              </a:lnSpc>
              <a:spcBef>
                <a:spcPct val="0"/>
              </a:spcBef>
              <a:buFontTx/>
              <a:buNone/>
            </a:pPr>
            <a:r>
              <a:rPr lang="en-US" altLang="en-US" sz="1800">
                <a:latin typeface="Verdana" panose="020B0604030504040204" pitchFamily="34" charset="0"/>
              </a:rPr>
              <a:t>                 to fill gaps </a:t>
            </a:r>
          </a:p>
          <a:p>
            <a:pPr eaLnBrk="1" hangingPunct="1">
              <a:lnSpc>
                <a:spcPct val="100000"/>
              </a:lnSpc>
              <a:spcBef>
                <a:spcPct val="0"/>
              </a:spcBef>
              <a:buFontTx/>
              <a:buNone/>
            </a:pPr>
            <a:r>
              <a:rPr lang="en-US" altLang="en-US" sz="1800">
                <a:latin typeface="Verdana" panose="020B0604030504040204" pitchFamily="34" charset="0"/>
              </a:rPr>
              <a:t>                    following the </a:t>
            </a:r>
          </a:p>
          <a:p>
            <a:pPr eaLnBrk="1" hangingPunct="1">
              <a:lnSpc>
                <a:spcPct val="100000"/>
              </a:lnSpc>
              <a:spcBef>
                <a:spcPct val="0"/>
              </a:spcBef>
              <a:buFontTx/>
              <a:buNone/>
            </a:pPr>
            <a:r>
              <a:rPr lang="en-US" altLang="en-US" sz="1800">
                <a:latin typeface="Verdana" panose="020B0604030504040204" pitchFamily="34" charset="0"/>
              </a:rPr>
              <a:t>                         audit trail</a:t>
            </a:r>
          </a:p>
        </p:txBody>
      </p:sp>
      <p:sp>
        <p:nvSpPr>
          <p:cNvPr id="31754" name="Text Box 13">
            <a:extLst>
              <a:ext uri="{FF2B5EF4-FFF2-40B4-BE49-F238E27FC236}">
                <a16:creationId xmlns:a16="http://schemas.microsoft.com/office/drawing/2014/main" id="{3655A261-86C1-D50B-743E-2F6C96D90855}"/>
              </a:ext>
            </a:extLst>
          </p:cNvPr>
          <p:cNvSpPr txBox="1">
            <a:spLocks noChangeArrowheads="1"/>
          </p:cNvSpPr>
          <p:nvPr/>
        </p:nvSpPr>
        <p:spPr bwMode="auto">
          <a:xfrm>
            <a:off x="5453522" y="6096000"/>
            <a:ext cx="43043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400" b="1">
                <a:latin typeface="Verdana" panose="020B0604030504040204" pitchFamily="34" charset="0"/>
              </a:rPr>
              <a:t>Only use close ended questions to clarify</a:t>
            </a:r>
          </a:p>
          <a:p>
            <a:pPr algn="ctr" eaLnBrk="1" hangingPunct="1">
              <a:lnSpc>
                <a:spcPct val="100000"/>
              </a:lnSpc>
              <a:spcBef>
                <a:spcPct val="0"/>
              </a:spcBef>
              <a:buFontTx/>
              <a:buNone/>
            </a:pPr>
            <a:r>
              <a:rPr lang="en-US" altLang="en-US" sz="1400" b="1">
                <a:latin typeface="Verdana" panose="020B0604030504040204" pitchFamily="34" charset="0"/>
              </a:rPr>
              <a:t>or obtain specific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6D5594FB-A85F-5713-7762-F3AC040AAEF1}"/>
              </a:ext>
            </a:extLst>
          </p:cNvPr>
          <p:cNvSpPr>
            <a:spLocks noGrp="1" noChangeArrowheads="1"/>
          </p:cNvSpPr>
          <p:nvPr>
            <p:ph type="title"/>
          </p:nvPr>
        </p:nvSpPr>
        <p:spPr>
          <a:xfrm>
            <a:off x="2209801" y="76200"/>
            <a:ext cx="7764463" cy="1557338"/>
          </a:xfrm>
        </p:spPr>
        <p:txBody>
          <a:bodyPr/>
          <a:lstStyle/>
          <a:p>
            <a:pPr>
              <a:defRPr/>
            </a:pPr>
            <a:r>
              <a:rPr lang="en-US" altLang="en-US" sz="4000" dirty="0"/>
              <a:t>Prep for an Audit</a:t>
            </a:r>
            <a:br>
              <a:rPr lang="en-US" altLang="en-US" sz="4000" dirty="0"/>
            </a:br>
            <a:r>
              <a:rPr lang="en-US" altLang="en-US" sz="2800" dirty="0"/>
              <a:t>General Information Questions</a:t>
            </a:r>
          </a:p>
        </p:txBody>
      </p:sp>
      <p:sp>
        <p:nvSpPr>
          <p:cNvPr id="33795" name="Oval 7">
            <a:extLst>
              <a:ext uri="{FF2B5EF4-FFF2-40B4-BE49-F238E27FC236}">
                <a16:creationId xmlns:a16="http://schemas.microsoft.com/office/drawing/2014/main" id="{52F2180F-32B6-B0D4-7102-6FECD7CD8759}"/>
              </a:ext>
            </a:extLst>
          </p:cNvPr>
          <p:cNvSpPr>
            <a:spLocks noChangeArrowheads="1"/>
          </p:cNvSpPr>
          <p:nvPr/>
        </p:nvSpPr>
        <p:spPr bwMode="auto">
          <a:xfrm>
            <a:off x="3886200" y="1766888"/>
            <a:ext cx="1295400" cy="9144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a:latin typeface="Arial" panose="020B0604020202020204" pitchFamily="34" charset="0"/>
              </a:rPr>
              <a:t>WHO?</a:t>
            </a:r>
          </a:p>
        </p:txBody>
      </p:sp>
      <p:sp>
        <p:nvSpPr>
          <p:cNvPr id="33796" name="Oval 8">
            <a:extLst>
              <a:ext uri="{FF2B5EF4-FFF2-40B4-BE49-F238E27FC236}">
                <a16:creationId xmlns:a16="http://schemas.microsoft.com/office/drawing/2014/main" id="{3259B79F-B7CB-9EAE-DBFD-4AA3B26F2299}"/>
              </a:ext>
            </a:extLst>
          </p:cNvPr>
          <p:cNvSpPr>
            <a:spLocks noChangeArrowheads="1"/>
          </p:cNvSpPr>
          <p:nvPr/>
        </p:nvSpPr>
        <p:spPr bwMode="auto">
          <a:xfrm>
            <a:off x="6705600" y="1752600"/>
            <a:ext cx="1295400" cy="9144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a:latin typeface="Arial" panose="020B0604020202020204" pitchFamily="34" charset="0"/>
              </a:rPr>
              <a:t>WHY?</a:t>
            </a:r>
          </a:p>
        </p:txBody>
      </p:sp>
      <p:sp>
        <p:nvSpPr>
          <p:cNvPr id="33797" name="Oval 9">
            <a:extLst>
              <a:ext uri="{FF2B5EF4-FFF2-40B4-BE49-F238E27FC236}">
                <a16:creationId xmlns:a16="http://schemas.microsoft.com/office/drawing/2014/main" id="{99DE4B36-C2CB-F44B-5342-46CB9CE4149C}"/>
              </a:ext>
            </a:extLst>
          </p:cNvPr>
          <p:cNvSpPr>
            <a:spLocks noChangeArrowheads="1"/>
          </p:cNvSpPr>
          <p:nvPr/>
        </p:nvSpPr>
        <p:spPr bwMode="auto">
          <a:xfrm>
            <a:off x="5372100" y="3071813"/>
            <a:ext cx="1295400" cy="914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a:latin typeface="Arial" panose="020B0604020202020204" pitchFamily="34" charset="0"/>
              </a:rPr>
              <a:t>WHEN?</a:t>
            </a:r>
          </a:p>
        </p:txBody>
      </p:sp>
      <p:sp>
        <p:nvSpPr>
          <p:cNvPr id="33798" name="Oval 10">
            <a:extLst>
              <a:ext uri="{FF2B5EF4-FFF2-40B4-BE49-F238E27FC236}">
                <a16:creationId xmlns:a16="http://schemas.microsoft.com/office/drawing/2014/main" id="{F431FDBE-006C-93BE-BB72-56491BF81AC5}"/>
              </a:ext>
            </a:extLst>
          </p:cNvPr>
          <p:cNvSpPr>
            <a:spLocks noChangeArrowheads="1"/>
          </p:cNvSpPr>
          <p:nvPr/>
        </p:nvSpPr>
        <p:spPr bwMode="auto">
          <a:xfrm>
            <a:off x="2667000" y="2928938"/>
            <a:ext cx="1295400" cy="914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a:latin typeface="Arial" panose="020B0604020202020204" pitchFamily="34" charset="0"/>
              </a:rPr>
              <a:t>WHERE?</a:t>
            </a:r>
          </a:p>
        </p:txBody>
      </p:sp>
      <p:sp>
        <p:nvSpPr>
          <p:cNvPr id="33799" name="Oval 11">
            <a:extLst>
              <a:ext uri="{FF2B5EF4-FFF2-40B4-BE49-F238E27FC236}">
                <a16:creationId xmlns:a16="http://schemas.microsoft.com/office/drawing/2014/main" id="{2315DCD0-5FF2-9FA6-F29F-19174572D4EE}"/>
              </a:ext>
            </a:extLst>
          </p:cNvPr>
          <p:cNvSpPr>
            <a:spLocks noChangeArrowheads="1"/>
          </p:cNvSpPr>
          <p:nvPr/>
        </p:nvSpPr>
        <p:spPr bwMode="auto">
          <a:xfrm>
            <a:off x="8305800" y="2971800"/>
            <a:ext cx="1295400" cy="914400"/>
          </a:xfrm>
          <a:prstGeom prst="ellipse">
            <a:avLst/>
          </a:pr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a:latin typeface="Arial" panose="020B0604020202020204" pitchFamily="34" charset="0"/>
              </a:rPr>
              <a:t>HOW?</a:t>
            </a:r>
          </a:p>
        </p:txBody>
      </p:sp>
      <p:sp>
        <p:nvSpPr>
          <p:cNvPr id="33800" name="Oval 12">
            <a:extLst>
              <a:ext uri="{FF2B5EF4-FFF2-40B4-BE49-F238E27FC236}">
                <a16:creationId xmlns:a16="http://schemas.microsoft.com/office/drawing/2014/main" id="{EF3CC557-B385-F2DD-FDF4-9B665D28609B}"/>
              </a:ext>
            </a:extLst>
          </p:cNvPr>
          <p:cNvSpPr>
            <a:spLocks noChangeArrowheads="1"/>
          </p:cNvSpPr>
          <p:nvPr/>
        </p:nvSpPr>
        <p:spPr bwMode="auto">
          <a:xfrm>
            <a:off x="3581400" y="4457700"/>
            <a:ext cx="1295400" cy="9144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a:latin typeface="Arial" panose="020B0604020202020204" pitchFamily="34" charset="0"/>
              </a:rPr>
              <a:t>WHAT?</a:t>
            </a:r>
          </a:p>
        </p:txBody>
      </p:sp>
      <p:sp>
        <p:nvSpPr>
          <p:cNvPr id="33801" name="Oval 15">
            <a:extLst>
              <a:ext uri="{FF2B5EF4-FFF2-40B4-BE49-F238E27FC236}">
                <a16:creationId xmlns:a16="http://schemas.microsoft.com/office/drawing/2014/main" id="{23DDD595-ECEC-47F6-37D3-D03F11A7F104}"/>
              </a:ext>
            </a:extLst>
          </p:cNvPr>
          <p:cNvSpPr>
            <a:spLocks noChangeArrowheads="1"/>
          </p:cNvSpPr>
          <p:nvPr/>
        </p:nvSpPr>
        <p:spPr bwMode="auto">
          <a:xfrm>
            <a:off x="7164388" y="4386263"/>
            <a:ext cx="1295400" cy="9144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1800" b="1">
                <a:latin typeface="Arial" panose="020B0604020202020204" pitchFamily="34" charset="0"/>
              </a:rPr>
              <a:t>WHOM?</a:t>
            </a:r>
          </a:p>
        </p:txBody>
      </p:sp>
      <p:cxnSp>
        <p:nvCxnSpPr>
          <p:cNvPr id="33802" name="AutoShape 16">
            <a:extLst>
              <a:ext uri="{FF2B5EF4-FFF2-40B4-BE49-F238E27FC236}">
                <a16:creationId xmlns:a16="http://schemas.microsoft.com/office/drawing/2014/main" id="{8771B81A-02C3-14E4-B1BA-8D83B4D4327C}"/>
              </a:ext>
            </a:extLst>
          </p:cNvPr>
          <p:cNvCxnSpPr>
            <a:cxnSpLocks noChangeShapeType="1"/>
            <a:stCxn id="33796" idx="1"/>
            <a:endCxn id="33796" idx="5"/>
          </p:cNvCxnSpPr>
          <p:nvPr/>
        </p:nvCxnSpPr>
        <p:spPr bwMode="auto">
          <a:xfrm>
            <a:off x="6894514" y="1885950"/>
            <a:ext cx="917575" cy="647700"/>
          </a:xfrm>
          <a:prstGeom prst="straightConnector1">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3" name="AutoShape 17">
            <a:extLst>
              <a:ext uri="{FF2B5EF4-FFF2-40B4-BE49-F238E27FC236}">
                <a16:creationId xmlns:a16="http://schemas.microsoft.com/office/drawing/2014/main" id="{A32BE04E-9CB4-7C03-0A4A-AAE062767DC1}"/>
              </a:ext>
            </a:extLst>
          </p:cNvPr>
          <p:cNvCxnSpPr>
            <a:cxnSpLocks noChangeShapeType="1"/>
            <a:stCxn id="33796" idx="3"/>
            <a:endCxn id="33796" idx="7"/>
          </p:cNvCxnSpPr>
          <p:nvPr/>
        </p:nvCxnSpPr>
        <p:spPr bwMode="auto">
          <a:xfrm flipV="1">
            <a:off x="6894514" y="1885950"/>
            <a:ext cx="917575" cy="647700"/>
          </a:xfrm>
          <a:prstGeom prst="straightConnector1">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4" name="Rectangle 18">
            <a:extLst>
              <a:ext uri="{FF2B5EF4-FFF2-40B4-BE49-F238E27FC236}">
                <a16:creationId xmlns:a16="http://schemas.microsoft.com/office/drawing/2014/main" id="{5C915A49-5883-007F-DE04-CA4ED3893F74}"/>
              </a:ext>
            </a:extLst>
          </p:cNvPr>
          <p:cNvSpPr>
            <a:spLocks noChangeArrowheads="1"/>
          </p:cNvSpPr>
          <p:nvPr/>
        </p:nvSpPr>
        <p:spPr bwMode="auto">
          <a:xfrm>
            <a:off x="1905000" y="5562600"/>
            <a:ext cx="8229600" cy="1143000"/>
          </a:xfrm>
          <a:prstGeom prst="rect">
            <a:avLst/>
          </a:prstGeom>
          <a:noFill/>
          <a:ln>
            <a:noFill/>
          </a:ln>
          <a:effectLst/>
        </p:spPr>
        <p:txBody>
          <a:bodyPr anchor="ctr"/>
          <a:lstStyle/>
          <a:p>
            <a:pPr algn="ctr">
              <a:defRPr/>
            </a:pPr>
            <a:r>
              <a:rPr lang="en-US" sz="2800" dirty="0">
                <a:solidFill>
                  <a:schemeClr val="tx2"/>
                </a:solidFill>
                <a:effectLst>
                  <a:outerShdw blurRad="38100" dist="38100" dir="2700000" algn="tl">
                    <a:srgbClr val="000000"/>
                  </a:outerShdw>
                </a:effectLst>
                <a:latin typeface="Arial" charset="0"/>
              </a:rPr>
              <a:t>What Will You Do With The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B1CE6B3E-8635-B5CC-E4DB-9C53337AE82C}"/>
              </a:ext>
            </a:extLst>
          </p:cNvPr>
          <p:cNvSpPr>
            <a:spLocks noGrp="1" noChangeArrowheads="1"/>
          </p:cNvSpPr>
          <p:nvPr>
            <p:ph type="title"/>
          </p:nvPr>
        </p:nvSpPr>
        <p:spPr>
          <a:xfrm>
            <a:off x="2209801" y="152400"/>
            <a:ext cx="7764463" cy="1524000"/>
          </a:xfrm>
        </p:spPr>
        <p:txBody>
          <a:bodyPr/>
          <a:lstStyle/>
          <a:p>
            <a:pPr>
              <a:defRPr/>
            </a:pPr>
            <a:r>
              <a:rPr lang="en-US" altLang="en-US" sz="4000" dirty="0"/>
              <a:t>Prep for an Audit</a:t>
            </a:r>
            <a:br>
              <a:rPr lang="en-US" altLang="en-US" sz="4000" dirty="0"/>
            </a:br>
            <a:r>
              <a:rPr lang="en-US" altLang="en-US" sz="2800" dirty="0"/>
              <a:t>Example of Effective Questions</a:t>
            </a:r>
          </a:p>
        </p:txBody>
      </p:sp>
      <p:sp>
        <p:nvSpPr>
          <p:cNvPr id="11270" name="Rectangle 6">
            <a:extLst>
              <a:ext uri="{FF2B5EF4-FFF2-40B4-BE49-F238E27FC236}">
                <a16:creationId xmlns:a16="http://schemas.microsoft.com/office/drawing/2014/main" id="{BDA1E2E8-5287-9628-A360-C9C27D8D28A7}"/>
              </a:ext>
            </a:extLst>
          </p:cNvPr>
          <p:cNvSpPr>
            <a:spLocks noGrp="1" noChangeArrowheads="1"/>
          </p:cNvSpPr>
          <p:nvPr>
            <p:ph idx="1"/>
          </p:nvPr>
        </p:nvSpPr>
        <p:spPr>
          <a:xfrm>
            <a:off x="1752600" y="2052638"/>
            <a:ext cx="8534400" cy="2747962"/>
          </a:xfrm>
        </p:spPr>
        <p:txBody>
          <a:bodyPr>
            <a:normAutofit fontScale="85000" lnSpcReduction="20000"/>
          </a:bodyPr>
          <a:lstStyle/>
          <a:p>
            <a:pPr>
              <a:lnSpc>
                <a:spcPct val="90000"/>
              </a:lnSpc>
              <a:defRPr/>
            </a:pPr>
            <a:r>
              <a:rPr lang="en-US" dirty="0"/>
              <a:t>What do you do and what are you responsible for?</a:t>
            </a:r>
          </a:p>
          <a:p>
            <a:pPr>
              <a:lnSpc>
                <a:spcPct val="90000"/>
              </a:lnSpc>
              <a:defRPr/>
            </a:pPr>
            <a:r>
              <a:rPr lang="en-US" dirty="0"/>
              <a:t>Who are your customers (internal)?</a:t>
            </a:r>
          </a:p>
          <a:p>
            <a:pPr>
              <a:lnSpc>
                <a:spcPct val="90000"/>
              </a:lnSpc>
              <a:defRPr/>
            </a:pPr>
            <a:r>
              <a:rPr lang="en-US" dirty="0"/>
              <a:t>What are the product requirements?</a:t>
            </a:r>
          </a:p>
          <a:p>
            <a:pPr>
              <a:lnSpc>
                <a:spcPct val="90000"/>
              </a:lnSpc>
              <a:defRPr/>
            </a:pPr>
            <a:r>
              <a:rPr lang="en-US" dirty="0"/>
              <a:t>Where do you get your information from to direct you?</a:t>
            </a:r>
          </a:p>
          <a:p>
            <a:pPr>
              <a:lnSpc>
                <a:spcPct val="90000"/>
              </a:lnSpc>
              <a:defRPr/>
            </a:pPr>
            <a:r>
              <a:rPr lang="en-US" dirty="0"/>
              <a:t>How do you verify that the product meets requirements?</a:t>
            </a:r>
          </a:p>
          <a:p>
            <a:pPr>
              <a:lnSpc>
                <a:spcPct val="90000"/>
              </a:lnSpc>
              <a:defRPr/>
            </a:pPr>
            <a:r>
              <a:rPr lang="en-US" dirty="0"/>
              <a:t>What feedback do you use that the process is working?</a:t>
            </a:r>
          </a:p>
          <a:p>
            <a:pPr>
              <a:lnSpc>
                <a:spcPct val="90000"/>
              </a:lnSpc>
              <a:buFont typeface="Wingdings 3" charset="2"/>
              <a:buChar char=""/>
              <a:defRPr/>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DA20B3A-6EE3-B04D-79F4-7F0EAEAFCEB0}"/>
              </a:ext>
            </a:extLst>
          </p:cNvPr>
          <p:cNvSpPr>
            <a:spLocks noGrp="1" noChangeArrowheads="1"/>
          </p:cNvSpPr>
          <p:nvPr>
            <p:ph type="title"/>
          </p:nvPr>
        </p:nvSpPr>
        <p:spPr/>
        <p:txBody>
          <a:bodyPr/>
          <a:lstStyle/>
          <a:p>
            <a:pPr>
              <a:defRPr/>
            </a:pPr>
            <a:r>
              <a:rPr lang="en-US" altLang="en-US" sz="4000"/>
              <a:t>Prep for an Audit</a:t>
            </a:r>
            <a:br>
              <a:rPr lang="en-US" altLang="en-US" sz="4000"/>
            </a:br>
            <a:r>
              <a:rPr lang="en-US" altLang="en-US" sz="2800"/>
              <a:t>Do’s and Don’ts</a:t>
            </a:r>
          </a:p>
        </p:txBody>
      </p:sp>
      <p:sp>
        <p:nvSpPr>
          <p:cNvPr id="25603" name="Rectangle 3">
            <a:extLst>
              <a:ext uri="{FF2B5EF4-FFF2-40B4-BE49-F238E27FC236}">
                <a16:creationId xmlns:a16="http://schemas.microsoft.com/office/drawing/2014/main" id="{4D078452-6B43-6A41-1350-AFA12C118000}"/>
              </a:ext>
            </a:extLst>
          </p:cNvPr>
          <p:cNvSpPr>
            <a:spLocks noGrp="1" noChangeArrowheads="1"/>
          </p:cNvSpPr>
          <p:nvPr>
            <p:ph idx="1"/>
          </p:nvPr>
        </p:nvSpPr>
        <p:spPr/>
        <p:txBody>
          <a:bodyPr/>
          <a:lstStyle/>
          <a:p>
            <a:pPr>
              <a:buNone/>
              <a:defRPr/>
            </a:pPr>
            <a:r>
              <a:rPr lang="en-US" altLang="en-US" dirty="0"/>
              <a:t>Do</a:t>
            </a:r>
          </a:p>
          <a:p>
            <a:pPr>
              <a:defRPr/>
            </a:pPr>
            <a:r>
              <a:rPr lang="en-US" altLang="en-US" dirty="0"/>
              <a:t>Only ask one question at a time</a:t>
            </a:r>
          </a:p>
          <a:p>
            <a:pPr>
              <a:defRPr/>
            </a:pPr>
            <a:r>
              <a:rPr lang="en-US" altLang="en-US" dirty="0"/>
              <a:t>Complete one topic before going to the next</a:t>
            </a:r>
          </a:p>
          <a:p>
            <a:pPr>
              <a:defRPr/>
            </a:pPr>
            <a:r>
              <a:rPr lang="en-US" altLang="en-US" dirty="0"/>
              <a:t>Stay within the scope of the audit</a:t>
            </a:r>
          </a:p>
          <a:p>
            <a:pPr>
              <a:defRPr/>
            </a:pPr>
            <a:r>
              <a:rPr lang="en-US" altLang="en-US" dirty="0"/>
              <a:t>Be a good listener</a:t>
            </a:r>
          </a:p>
          <a:p>
            <a:pPr>
              <a:defRPr/>
            </a:pPr>
            <a:r>
              <a:rPr lang="en-US" altLang="en-US" dirty="0"/>
              <a:t>Talk as though you are having a natural conversation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B6CDF2F-B3BA-E9E6-6804-C568B160CB91}"/>
              </a:ext>
            </a:extLst>
          </p:cNvPr>
          <p:cNvSpPr>
            <a:spLocks noGrp="1" noChangeArrowheads="1"/>
          </p:cNvSpPr>
          <p:nvPr>
            <p:ph type="title"/>
          </p:nvPr>
        </p:nvSpPr>
        <p:spPr/>
        <p:txBody>
          <a:bodyPr/>
          <a:lstStyle/>
          <a:p>
            <a:pPr>
              <a:defRPr/>
            </a:pPr>
            <a:r>
              <a:rPr lang="en-US" altLang="en-US" sz="4000"/>
              <a:t>Prep for an Audit </a:t>
            </a:r>
            <a:br>
              <a:rPr lang="en-US" altLang="en-US" sz="4000"/>
            </a:br>
            <a:r>
              <a:rPr lang="en-US" altLang="en-US" sz="2800"/>
              <a:t>Do’s and Don’ts</a:t>
            </a:r>
          </a:p>
        </p:txBody>
      </p:sp>
      <p:sp>
        <p:nvSpPr>
          <p:cNvPr id="26627" name="Rectangle 3">
            <a:extLst>
              <a:ext uri="{FF2B5EF4-FFF2-40B4-BE49-F238E27FC236}">
                <a16:creationId xmlns:a16="http://schemas.microsoft.com/office/drawing/2014/main" id="{4751CD2A-A177-E561-7B7A-EAAA48F841A8}"/>
              </a:ext>
            </a:extLst>
          </p:cNvPr>
          <p:cNvSpPr>
            <a:spLocks noGrp="1" noChangeArrowheads="1"/>
          </p:cNvSpPr>
          <p:nvPr>
            <p:ph idx="1"/>
          </p:nvPr>
        </p:nvSpPr>
        <p:spPr/>
        <p:txBody>
          <a:bodyPr/>
          <a:lstStyle/>
          <a:p>
            <a:pPr>
              <a:buNone/>
              <a:defRPr/>
            </a:pPr>
            <a:r>
              <a:rPr lang="en-US" altLang="en-US" dirty="0"/>
              <a:t>Don’ts</a:t>
            </a:r>
          </a:p>
          <a:p>
            <a:pPr>
              <a:defRPr/>
            </a:pPr>
            <a:r>
              <a:rPr lang="en-US" altLang="en-US" dirty="0"/>
              <a:t>Lose your temper</a:t>
            </a:r>
          </a:p>
          <a:p>
            <a:pPr>
              <a:defRPr/>
            </a:pPr>
            <a:r>
              <a:rPr lang="en-US" altLang="en-US" dirty="0"/>
              <a:t>Argue or get emotional with interviewee</a:t>
            </a:r>
          </a:p>
          <a:p>
            <a:pPr>
              <a:defRPr/>
            </a:pPr>
            <a:r>
              <a:rPr lang="en-US" altLang="en-US" dirty="0"/>
              <a:t>Express your opinion or take sides</a:t>
            </a:r>
          </a:p>
          <a:p>
            <a:pPr>
              <a:defRPr/>
            </a:pPr>
            <a:r>
              <a:rPr lang="en-US" altLang="en-US" dirty="0"/>
              <a:t>Waste time, stay focused</a:t>
            </a:r>
          </a:p>
          <a:p>
            <a:pPr>
              <a:defRPr/>
            </a:pPr>
            <a:r>
              <a:rPr lang="en-US" altLang="en-US" dirty="0"/>
              <a:t>Stick with the FACTS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E0F7CF5-D82B-6393-83AC-59B6597EFECA}"/>
              </a:ext>
            </a:extLst>
          </p:cNvPr>
          <p:cNvSpPr>
            <a:spLocks noGrp="1" noChangeArrowheads="1"/>
          </p:cNvSpPr>
          <p:nvPr>
            <p:ph type="title"/>
          </p:nvPr>
        </p:nvSpPr>
        <p:spPr/>
        <p:txBody>
          <a:bodyPr/>
          <a:lstStyle/>
          <a:p>
            <a:pPr>
              <a:defRPr/>
            </a:pPr>
            <a:r>
              <a:rPr lang="en-US" altLang="en-US" sz="4000"/>
              <a:t>Opening Meeting </a:t>
            </a:r>
            <a:br>
              <a:rPr lang="en-US" altLang="en-US" sz="4000"/>
            </a:br>
            <a:r>
              <a:rPr lang="en-US" altLang="en-US" sz="2800"/>
              <a:t>Objectives</a:t>
            </a:r>
          </a:p>
        </p:txBody>
      </p:sp>
      <p:sp>
        <p:nvSpPr>
          <p:cNvPr id="27651" name="Rectangle 3">
            <a:extLst>
              <a:ext uri="{FF2B5EF4-FFF2-40B4-BE49-F238E27FC236}">
                <a16:creationId xmlns:a16="http://schemas.microsoft.com/office/drawing/2014/main" id="{DA9B0833-FC6E-8873-098D-A312DD095C03}"/>
              </a:ext>
            </a:extLst>
          </p:cNvPr>
          <p:cNvSpPr>
            <a:spLocks noGrp="1" noChangeArrowheads="1"/>
          </p:cNvSpPr>
          <p:nvPr>
            <p:ph idx="1"/>
          </p:nvPr>
        </p:nvSpPr>
        <p:spPr/>
        <p:txBody>
          <a:bodyPr/>
          <a:lstStyle/>
          <a:p>
            <a:pPr marL="0" indent="0">
              <a:lnSpc>
                <a:spcPct val="90000"/>
              </a:lnSpc>
              <a:buNone/>
              <a:defRPr/>
            </a:pPr>
            <a:r>
              <a:rPr lang="en-US" altLang="en-US" dirty="0"/>
              <a:t>The opening meeting must have a record of attendance.  Should be held with the affected responsible parties.</a:t>
            </a:r>
          </a:p>
          <a:p>
            <a:pPr marL="0" indent="0">
              <a:lnSpc>
                <a:spcPct val="90000"/>
              </a:lnSpc>
              <a:buNone/>
              <a:defRPr/>
            </a:pPr>
            <a:endParaRPr lang="en-US" altLang="en-US" dirty="0"/>
          </a:p>
          <a:p>
            <a:pPr marL="0" indent="0">
              <a:lnSpc>
                <a:spcPct val="90000"/>
              </a:lnSpc>
              <a:buNone/>
              <a:defRPr/>
            </a:pPr>
            <a:r>
              <a:rPr lang="en-US" altLang="en-US" dirty="0"/>
              <a:t>Purpose</a:t>
            </a:r>
          </a:p>
          <a:p>
            <a:pPr lvl="1">
              <a:lnSpc>
                <a:spcPct val="90000"/>
              </a:lnSpc>
              <a:defRPr/>
            </a:pPr>
            <a:r>
              <a:rPr lang="en-US" altLang="en-US" dirty="0"/>
              <a:t>Confirm the audit plan</a:t>
            </a:r>
          </a:p>
          <a:p>
            <a:pPr lvl="1">
              <a:lnSpc>
                <a:spcPct val="90000"/>
              </a:lnSpc>
              <a:defRPr/>
            </a:pPr>
            <a:r>
              <a:rPr lang="en-US" altLang="en-US" dirty="0"/>
              <a:t>Provide a short summary of how the audit activities will be conducted</a:t>
            </a:r>
          </a:p>
          <a:p>
            <a:pPr lvl="1">
              <a:lnSpc>
                <a:spcPct val="90000"/>
              </a:lnSpc>
              <a:defRPr/>
            </a:pPr>
            <a:r>
              <a:rPr lang="en-US" altLang="en-US" dirty="0"/>
              <a:t>Provide opportunity for questions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B80AD775-1015-5D8D-2347-48C8CFEDF3FE}"/>
              </a:ext>
            </a:extLst>
          </p:cNvPr>
          <p:cNvSpPr>
            <a:spLocks noGrp="1" noChangeArrowheads="1"/>
          </p:cNvSpPr>
          <p:nvPr>
            <p:ph type="title"/>
          </p:nvPr>
        </p:nvSpPr>
        <p:spPr>
          <a:xfrm>
            <a:off x="2209801" y="152400"/>
            <a:ext cx="7764463" cy="1143000"/>
          </a:xfrm>
        </p:spPr>
        <p:txBody>
          <a:bodyPr/>
          <a:lstStyle/>
          <a:p>
            <a:pPr>
              <a:defRPr/>
            </a:pPr>
            <a:r>
              <a:rPr lang="en-US" altLang="en-US" sz="4000" dirty="0"/>
              <a:t>Opening Meeting </a:t>
            </a:r>
            <a:br>
              <a:rPr lang="en-US" altLang="en-US" sz="4000" dirty="0"/>
            </a:br>
            <a:r>
              <a:rPr lang="en-US" altLang="en-US" sz="2800" dirty="0"/>
              <a:t>Process Audit Check Sheet</a:t>
            </a:r>
          </a:p>
        </p:txBody>
      </p:sp>
      <p:sp>
        <p:nvSpPr>
          <p:cNvPr id="44035" name="AutoShape 6">
            <a:extLst>
              <a:ext uri="{FF2B5EF4-FFF2-40B4-BE49-F238E27FC236}">
                <a16:creationId xmlns:a16="http://schemas.microsoft.com/office/drawing/2014/main" id="{F0888FF9-1930-0E92-6325-C8B9832FBBCD}"/>
              </a:ext>
            </a:extLst>
          </p:cNvPr>
          <p:cNvSpPr>
            <a:spLocks noChangeAspect="1" noChangeArrowheads="1"/>
          </p:cNvSpPr>
          <p:nvPr/>
        </p:nvSpPr>
        <p:spPr bwMode="auto">
          <a:xfrm>
            <a:off x="-9537700" y="-8667750"/>
            <a:ext cx="31267400" cy="2419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Verdana" panose="020B0604030504040204" pitchFamily="34" charset="0"/>
            </a:endParaRPr>
          </a:p>
        </p:txBody>
      </p:sp>
      <p:sp>
        <p:nvSpPr>
          <p:cNvPr id="44036" name="AutoShape 7">
            <a:extLst>
              <a:ext uri="{FF2B5EF4-FFF2-40B4-BE49-F238E27FC236}">
                <a16:creationId xmlns:a16="http://schemas.microsoft.com/office/drawing/2014/main" id="{08B59729-82FA-5218-3FDC-AB43BD5A3018}"/>
              </a:ext>
            </a:extLst>
          </p:cNvPr>
          <p:cNvSpPr>
            <a:spLocks noChangeAspect="1" noChangeArrowheads="1"/>
          </p:cNvSpPr>
          <p:nvPr/>
        </p:nvSpPr>
        <p:spPr bwMode="auto">
          <a:xfrm>
            <a:off x="-9537700" y="-8667750"/>
            <a:ext cx="31267400" cy="2419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Verdana" panose="020B0604030504040204" pitchFamily="34" charset="0"/>
            </a:endParaRPr>
          </a:p>
        </p:txBody>
      </p:sp>
      <p:pic>
        <p:nvPicPr>
          <p:cNvPr id="44037" name="Picture 12">
            <a:extLst>
              <a:ext uri="{FF2B5EF4-FFF2-40B4-BE49-F238E27FC236}">
                <a16:creationId xmlns:a16="http://schemas.microsoft.com/office/drawing/2014/main" id="{19519444-6A28-1B5C-4CF8-318331CC8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4" y="1825626"/>
            <a:ext cx="8308975"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a:extLst>
              <a:ext uri="{FF2B5EF4-FFF2-40B4-BE49-F238E27FC236}">
                <a16:creationId xmlns:a16="http://schemas.microsoft.com/office/drawing/2014/main" id="{2A4D356F-FDE5-2CAE-8D22-FC82CAE78C2E}"/>
              </a:ext>
            </a:extLst>
          </p:cNvPr>
          <p:cNvGraphicFramePr>
            <a:graphicFrameLocks noGrp="1"/>
          </p:cNvGraphicFramePr>
          <p:nvPr/>
        </p:nvGraphicFramePr>
        <p:xfrm>
          <a:off x="2057400" y="5867400"/>
          <a:ext cx="3886198" cy="446088"/>
        </p:xfrm>
        <a:graphic>
          <a:graphicData uri="http://schemas.openxmlformats.org/drawingml/2006/table">
            <a:tbl>
              <a:tblPr firstRow="1" firstCol="1" bandRow="1">
                <a:tableStyleId>{5C22544A-7EE6-4342-B048-85BDC9FD1C3A}</a:tableStyleId>
              </a:tblPr>
              <a:tblGrid>
                <a:gridCol w="777106">
                  <a:extLst>
                    <a:ext uri="{9D8B030D-6E8A-4147-A177-3AD203B41FA5}">
                      <a16:colId xmlns:a16="http://schemas.microsoft.com/office/drawing/2014/main" val="20000"/>
                    </a:ext>
                  </a:extLst>
                </a:gridCol>
                <a:gridCol w="777106">
                  <a:extLst>
                    <a:ext uri="{9D8B030D-6E8A-4147-A177-3AD203B41FA5}">
                      <a16:colId xmlns:a16="http://schemas.microsoft.com/office/drawing/2014/main" val="20001"/>
                    </a:ext>
                  </a:extLst>
                </a:gridCol>
                <a:gridCol w="884188">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85798">
                  <a:extLst>
                    <a:ext uri="{9D8B030D-6E8A-4147-A177-3AD203B41FA5}">
                      <a16:colId xmlns:a16="http://schemas.microsoft.com/office/drawing/2014/main" val="20004"/>
                    </a:ext>
                  </a:extLst>
                </a:gridCol>
              </a:tblGrid>
              <a:tr h="280776">
                <a:tc>
                  <a:txBody>
                    <a:bodyPr/>
                    <a:lstStyle/>
                    <a:p>
                      <a:pPr marL="0" marR="0" algn="ctr">
                        <a:lnSpc>
                          <a:spcPct val="115000"/>
                        </a:lnSpc>
                        <a:spcBef>
                          <a:spcPts val="0"/>
                        </a:spcBef>
                        <a:spcAft>
                          <a:spcPts val="0"/>
                        </a:spcAft>
                      </a:pPr>
                      <a:r>
                        <a:rPr lang="en-US" sz="800" dirty="0">
                          <a:effectLst/>
                        </a:rPr>
                        <a:t>Policy</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Procedure</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WI</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Form</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Retention</a:t>
                      </a:r>
                      <a:endParaRPr lang="en-U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65312">
                <a:tc>
                  <a:txBody>
                    <a:bodyPr/>
                    <a:lstStyle/>
                    <a:p>
                      <a:pPr marL="0" marR="0" algn="ctr">
                        <a:lnSpc>
                          <a:spcPct val="115000"/>
                        </a:lnSpc>
                        <a:spcBef>
                          <a:spcPts val="0"/>
                        </a:spcBef>
                        <a:spcAft>
                          <a:spcPts val="0"/>
                        </a:spcAft>
                      </a:pPr>
                      <a:r>
                        <a:rPr lang="en-US" sz="800" dirty="0">
                          <a:effectLst/>
                        </a:rPr>
                        <a:t> 9</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9.2</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90.8302QMS</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F90.8302.2</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CY+3</a:t>
                      </a:r>
                      <a:endParaRPr lang="en-U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graphicFrame>
        <p:nvGraphicFramePr>
          <p:cNvPr id="17" name="Table 16">
            <a:extLst>
              <a:ext uri="{FF2B5EF4-FFF2-40B4-BE49-F238E27FC236}">
                <a16:creationId xmlns:a16="http://schemas.microsoft.com/office/drawing/2014/main" id="{F3BFFBBF-7552-7DF5-5C74-0131514382CC}"/>
              </a:ext>
            </a:extLst>
          </p:cNvPr>
          <p:cNvGraphicFramePr>
            <a:graphicFrameLocks noGrp="1"/>
          </p:cNvGraphicFramePr>
          <p:nvPr/>
        </p:nvGraphicFramePr>
        <p:xfrm>
          <a:off x="6324600" y="5867400"/>
          <a:ext cx="3886198" cy="446088"/>
        </p:xfrm>
        <a:graphic>
          <a:graphicData uri="http://schemas.openxmlformats.org/drawingml/2006/table">
            <a:tbl>
              <a:tblPr firstRow="1" firstCol="1" bandRow="1">
                <a:tableStyleId>{5C22544A-7EE6-4342-B048-85BDC9FD1C3A}</a:tableStyleId>
              </a:tblPr>
              <a:tblGrid>
                <a:gridCol w="777106">
                  <a:extLst>
                    <a:ext uri="{9D8B030D-6E8A-4147-A177-3AD203B41FA5}">
                      <a16:colId xmlns:a16="http://schemas.microsoft.com/office/drawing/2014/main" val="20000"/>
                    </a:ext>
                  </a:extLst>
                </a:gridCol>
                <a:gridCol w="777106">
                  <a:extLst>
                    <a:ext uri="{9D8B030D-6E8A-4147-A177-3AD203B41FA5}">
                      <a16:colId xmlns:a16="http://schemas.microsoft.com/office/drawing/2014/main" val="20001"/>
                    </a:ext>
                  </a:extLst>
                </a:gridCol>
                <a:gridCol w="884188">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85798">
                  <a:extLst>
                    <a:ext uri="{9D8B030D-6E8A-4147-A177-3AD203B41FA5}">
                      <a16:colId xmlns:a16="http://schemas.microsoft.com/office/drawing/2014/main" val="20004"/>
                    </a:ext>
                  </a:extLst>
                </a:gridCol>
              </a:tblGrid>
              <a:tr h="280776">
                <a:tc>
                  <a:txBody>
                    <a:bodyPr/>
                    <a:lstStyle/>
                    <a:p>
                      <a:pPr marL="0" marR="0" algn="ctr">
                        <a:lnSpc>
                          <a:spcPct val="115000"/>
                        </a:lnSpc>
                        <a:spcBef>
                          <a:spcPts val="0"/>
                        </a:spcBef>
                        <a:spcAft>
                          <a:spcPts val="0"/>
                        </a:spcAft>
                      </a:pPr>
                      <a:r>
                        <a:rPr lang="en-US" sz="800" dirty="0">
                          <a:effectLst/>
                        </a:rPr>
                        <a:t>Policy</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Procedure</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WI</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Form</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Retention</a:t>
                      </a:r>
                      <a:endParaRPr lang="en-U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65312">
                <a:tc>
                  <a:txBody>
                    <a:bodyPr/>
                    <a:lstStyle/>
                    <a:p>
                      <a:pPr marL="0" marR="0" algn="ctr">
                        <a:lnSpc>
                          <a:spcPct val="115000"/>
                        </a:lnSpc>
                        <a:spcBef>
                          <a:spcPts val="0"/>
                        </a:spcBef>
                        <a:spcAft>
                          <a:spcPts val="0"/>
                        </a:spcAft>
                      </a:pPr>
                      <a:r>
                        <a:rPr lang="en-US" sz="800" dirty="0">
                          <a:effectLst/>
                        </a:rPr>
                        <a:t> 9</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9.2</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90.8302QMS</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F90.8302.2</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effectLst/>
                        </a:rPr>
                        <a:t>CY+3</a:t>
                      </a:r>
                      <a:endParaRPr lang="en-U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2" name="Speech Bubble: Rectangle with Corners Rounded 1">
            <a:extLst>
              <a:ext uri="{FF2B5EF4-FFF2-40B4-BE49-F238E27FC236}">
                <a16:creationId xmlns:a16="http://schemas.microsoft.com/office/drawing/2014/main" id="{10D9A237-4D1E-8344-84FC-7683151B41FA}"/>
              </a:ext>
            </a:extLst>
          </p:cNvPr>
          <p:cNvSpPr/>
          <p:nvPr/>
        </p:nvSpPr>
        <p:spPr>
          <a:xfrm>
            <a:off x="5105400" y="2514600"/>
            <a:ext cx="838200" cy="1371600"/>
          </a:xfrm>
          <a:prstGeom prst="wedgeRoundRectCallout">
            <a:avLst>
              <a:gd name="adj1" fmla="val -101256"/>
              <a:gd name="adj2" fmla="val -7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Those attending the opening meeting?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EAC691-FB75-4B38-9199-619045BB8086}"/>
              </a:ext>
            </a:extLst>
          </p:cNvPr>
          <p:cNvSpPr txBox="1"/>
          <p:nvPr/>
        </p:nvSpPr>
        <p:spPr bwMode="auto">
          <a:xfrm>
            <a:off x="380519" y="465512"/>
            <a:ext cx="3506162" cy="16002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en-US" sz="2800">
                <a:latin typeface="+mj-lt"/>
                <a:ea typeface="+mj-ea"/>
                <a:cs typeface="+mj-cs"/>
              </a:rPr>
              <a:t>What is an Internal Audit according to ISO 9001:2015</a:t>
            </a:r>
            <a:endParaRPr lang="en-US" sz="2800">
              <a:latin typeface="+mj-lt"/>
              <a:ea typeface="+mj-ea"/>
              <a:cs typeface="+mj-cs"/>
            </a:endParaRPr>
          </a:p>
        </p:txBody>
      </p:sp>
      <p:sp>
        <p:nvSpPr>
          <p:cNvPr id="3" name="Text Placeholder 2"/>
          <p:cNvSpPr>
            <a:spLocks noGrp="1"/>
          </p:cNvSpPr>
          <p:nvPr>
            <p:ph type="body" sz="half" idx="2"/>
          </p:nvPr>
        </p:nvSpPr>
        <p:spPr>
          <a:xfrm>
            <a:off x="380519" y="3746500"/>
            <a:ext cx="3506162" cy="2425700"/>
          </a:xfrm>
        </p:spPr>
        <p:txBody>
          <a:bodyPr vert="horz" lIns="91440" tIns="45720" rIns="91440" bIns="45720" rtlCol="0" anchor="b">
            <a:normAutofit/>
          </a:bodyPr>
          <a:lstStyle/>
          <a:p>
            <a:pPr>
              <a:spcAft>
                <a:spcPts val="600"/>
              </a:spcAft>
            </a:pPr>
            <a:r>
              <a:rPr lang="en-US" b="0" kern="1200">
                <a:latin typeface="+mn-lt"/>
                <a:ea typeface="+mn-ea"/>
                <a:cs typeface="+mn-cs"/>
              </a:rPr>
              <a:t>Internal Auditing Class</a:t>
            </a:r>
            <a:br>
              <a:rPr lang="en-US" b="0" kern="1200">
                <a:latin typeface="+mn-lt"/>
                <a:ea typeface="+mn-ea"/>
                <a:cs typeface="+mn-cs"/>
              </a:rPr>
            </a:br>
            <a:r>
              <a:rPr lang="en-US" b="0" kern="1200">
                <a:latin typeface="+mn-lt"/>
                <a:ea typeface="+mn-ea"/>
                <a:cs typeface="+mn-cs"/>
              </a:rPr>
              <a:t>ISO 9001:2015</a:t>
            </a:r>
          </a:p>
        </p:txBody>
      </p:sp>
      <p:graphicFrame>
        <p:nvGraphicFramePr>
          <p:cNvPr id="16" name="TextBox 6">
            <a:extLst>
              <a:ext uri="{FF2B5EF4-FFF2-40B4-BE49-F238E27FC236}">
                <a16:creationId xmlns:a16="http://schemas.microsoft.com/office/drawing/2014/main" id="{E96A5320-4F3D-4BA0-84A7-1D850EFC615E}"/>
              </a:ext>
            </a:extLst>
          </p:cNvPr>
          <p:cNvGraphicFramePr/>
          <p:nvPr>
            <p:extLst>
              <p:ext uri="{D42A27DB-BD31-4B8C-83A1-F6EECF244321}">
                <p14:modId xmlns:p14="http://schemas.microsoft.com/office/powerpoint/2010/main" val="1138036903"/>
              </p:ext>
            </p:extLst>
          </p:nvPr>
        </p:nvGraphicFramePr>
        <p:xfrm>
          <a:off x="4699000" y="465513"/>
          <a:ext cx="7048500" cy="593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96CDCF2D-8DEE-E1CE-E6C2-959BF6147387}"/>
              </a:ext>
            </a:extLst>
          </p:cNvPr>
          <p:cNvSpPr>
            <a:spLocks noGrp="1" noChangeArrowheads="1"/>
          </p:cNvSpPr>
          <p:nvPr>
            <p:ph type="ctrTitle"/>
          </p:nvPr>
        </p:nvSpPr>
        <p:spPr>
          <a:xfrm>
            <a:off x="2530114" y="3860074"/>
            <a:ext cx="7439025" cy="2514600"/>
          </a:xfrm>
        </p:spPr>
        <p:txBody>
          <a:bodyPr/>
          <a:lstStyle/>
          <a:p>
            <a:pPr>
              <a:defRPr/>
            </a:pPr>
            <a:r>
              <a:rPr lang="en-US" altLang="en-US" sz="6000" dirty="0"/>
              <a:t>Conduct the Audit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412E3B8-A536-2B76-83CC-DD8A866552B2}"/>
              </a:ext>
            </a:extLst>
          </p:cNvPr>
          <p:cNvSpPr>
            <a:spLocks noGrp="1" noChangeArrowheads="1"/>
          </p:cNvSpPr>
          <p:nvPr>
            <p:ph type="title"/>
          </p:nvPr>
        </p:nvSpPr>
        <p:spPr/>
        <p:txBody>
          <a:bodyPr/>
          <a:lstStyle/>
          <a:p>
            <a:pPr>
              <a:defRPr/>
            </a:pPr>
            <a:r>
              <a:rPr lang="en-US" altLang="en-US" sz="4000"/>
              <a:t>Conduct an Audit</a:t>
            </a:r>
            <a:br>
              <a:rPr lang="en-US" altLang="en-US" sz="4000"/>
            </a:br>
            <a:r>
              <a:rPr lang="en-US" altLang="en-US" sz="2800"/>
              <a:t>Taking Notes</a:t>
            </a:r>
          </a:p>
        </p:txBody>
      </p:sp>
      <p:sp>
        <p:nvSpPr>
          <p:cNvPr id="17411" name="Rectangle 3">
            <a:extLst>
              <a:ext uri="{FF2B5EF4-FFF2-40B4-BE49-F238E27FC236}">
                <a16:creationId xmlns:a16="http://schemas.microsoft.com/office/drawing/2014/main" id="{C70A36F6-1D6B-3661-02D3-A3008FE772AA}"/>
              </a:ext>
            </a:extLst>
          </p:cNvPr>
          <p:cNvSpPr>
            <a:spLocks noGrp="1" noChangeArrowheads="1"/>
          </p:cNvSpPr>
          <p:nvPr>
            <p:ph idx="1"/>
          </p:nvPr>
        </p:nvSpPr>
        <p:spPr/>
        <p:txBody>
          <a:bodyPr>
            <a:normAutofit lnSpcReduction="10000"/>
          </a:bodyPr>
          <a:lstStyle/>
          <a:p>
            <a:pPr marL="0" indent="0">
              <a:buNone/>
              <a:defRPr/>
            </a:pPr>
            <a:r>
              <a:rPr lang="en-US" sz="2800" dirty="0"/>
              <a:t>A measure of an effective audit is based on the ability to verify information collected against the criteria</a:t>
            </a:r>
          </a:p>
          <a:p>
            <a:pPr lvl="1">
              <a:defRPr/>
            </a:pPr>
            <a:r>
              <a:rPr lang="en-US" sz="2400" dirty="0"/>
              <a:t>Requires clarity, accuracy and precision on notes taken by the auditor</a:t>
            </a:r>
          </a:p>
          <a:p>
            <a:pPr marL="457200" lvl="1" indent="0">
              <a:buNone/>
              <a:defRPr/>
            </a:pPr>
            <a:endParaRPr lang="en-US" sz="2400" dirty="0"/>
          </a:p>
          <a:p>
            <a:pPr marL="0" indent="0">
              <a:buNone/>
              <a:defRPr/>
            </a:pPr>
            <a:r>
              <a:rPr lang="en-US" sz="2800" dirty="0"/>
              <a:t>Need to Identify</a:t>
            </a:r>
          </a:p>
          <a:p>
            <a:pPr lvl="1">
              <a:defRPr/>
            </a:pPr>
            <a:r>
              <a:rPr lang="en-US" sz="2400" dirty="0"/>
              <a:t>Exactly what was identified or observed </a:t>
            </a:r>
          </a:p>
          <a:p>
            <a:pPr lvl="1">
              <a:defRPr/>
            </a:pPr>
            <a:r>
              <a:rPr lang="en-US" sz="2400" dirty="0"/>
              <a:t>The objective evidence in such a manner that the finding could be reproduced so that action can be taken to prevent recurrence</a:t>
            </a:r>
          </a:p>
          <a:p>
            <a:pPr lvl="1">
              <a:buFont typeface="Wingdings 3" charset="2"/>
              <a:buChar char=""/>
              <a:defRPr/>
            </a:pPr>
            <a:endParaRPr lang="en-US" sz="2400" dirty="0"/>
          </a:p>
          <a:p>
            <a:pPr lvl="1">
              <a:buNone/>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14E7EB4-BAE5-D11B-1B96-50594753046B}"/>
              </a:ext>
            </a:extLst>
          </p:cNvPr>
          <p:cNvSpPr>
            <a:spLocks noGrp="1" noChangeArrowheads="1"/>
          </p:cNvSpPr>
          <p:nvPr>
            <p:ph type="title"/>
          </p:nvPr>
        </p:nvSpPr>
        <p:spPr>
          <a:xfrm>
            <a:off x="2209801" y="0"/>
            <a:ext cx="7764463" cy="1447800"/>
          </a:xfrm>
        </p:spPr>
        <p:txBody>
          <a:bodyPr/>
          <a:lstStyle/>
          <a:p>
            <a:pPr>
              <a:defRPr/>
            </a:pPr>
            <a:r>
              <a:rPr lang="en-US" altLang="en-US" sz="4000"/>
              <a:t>Conduct an Audit</a:t>
            </a:r>
            <a:br>
              <a:rPr lang="en-US" altLang="en-US" sz="4000"/>
            </a:br>
            <a:r>
              <a:rPr lang="en-US" altLang="en-US" sz="2800"/>
              <a:t>How to Write a Finding</a:t>
            </a:r>
            <a:endParaRPr lang="en-US" altLang="en-US" sz="2800" dirty="0"/>
          </a:p>
        </p:txBody>
      </p:sp>
      <p:sp>
        <p:nvSpPr>
          <p:cNvPr id="31747" name="Rectangle 3">
            <a:extLst>
              <a:ext uri="{FF2B5EF4-FFF2-40B4-BE49-F238E27FC236}">
                <a16:creationId xmlns:a16="http://schemas.microsoft.com/office/drawing/2014/main" id="{A33A6449-C060-6CAE-7520-D667A9D17C11}"/>
              </a:ext>
            </a:extLst>
          </p:cNvPr>
          <p:cNvSpPr>
            <a:spLocks noGrp="1" noChangeArrowheads="1"/>
          </p:cNvSpPr>
          <p:nvPr>
            <p:ph idx="1"/>
          </p:nvPr>
        </p:nvSpPr>
        <p:spPr>
          <a:xfrm>
            <a:off x="1981200" y="1143000"/>
            <a:ext cx="8229600" cy="5562600"/>
          </a:xfrm>
        </p:spPr>
        <p:txBody>
          <a:bodyPr>
            <a:normAutofit fontScale="92500" lnSpcReduction="20000"/>
          </a:bodyPr>
          <a:lstStyle/>
          <a:p>
            <a:pPr marL="609600" indent="-609600">
              <a:buNone/>
              <a:defRPr/>
            </a:pPr>
            <a:endParaRPr lang="en-US" altLang="en-US" u="sng" dirty="0"/>
          </a:p>
          <a:p>
            <a:pPr marL="609600" indent="-609600">
              <a:buNone/>
              <a:defRPr/>
            </a:pPr>
            <a:r>
              <a:rPr lang="en-US" altLang="en-US" u="sng" dirty="0"/>
              <a:t>The Three-Part Format</a:t>
            </a:r>
          </a:p>
          <a:p>
            <a:pPr marL="0" indent="0">
              <a:buNone/>
              <a:defRPr/>
            </a:pPr>
            <a:r>
              <a:rPr lang="en-US" altLang="en-US" dirty="0"/>
              <a:t>Statement of the Nonconformity – what does it not fulfill</a:t>
            </a:r>
          </a:p>
          <a:p>
            <a:pPr lvl="1" indent="-285750">
              <a:defRPr/>
            </a:pPr>
            <a:r>
              <a:rPr lang="en-US" altLang="en-US" dirty="0"/>
              <a:t>Monitoring and measuring devices are not effectively controlled</a:t>
            </a:r>
          </a:p>
          <a:p>
            <a:pPr marL="0" indent="0">
              <a:buNone/>
              <a:defRPr/>
            </a:pPr>
            <a:endParaRPr lang="en-US" altLang="en-US" dirty="0"/>
          </a:p>
          <a:p>
            <a:pPr marL="0" indent="0">
              <a:buNone/>
              <a:defRPr/>
            </a:pPr>
            <a:r>
              <a:rPr lang="en-US" altLang="en-US" dirty="0"/>
              <a:t>The Requirements – document, work instructions, customer specific</a:t>
            </a:r>
          </a:p>
          <a:p>
            <a:pPr lvl="1" indent="-285750">
              <a:defRPr/>
            </a:pPr>
            <a:r>
              <a:rPr lang="en-US" altLang="en-US" dirty="0"/>
              <a:t>Work instructions 70.7805QA requires measuring equipment to be calibrated at specific intervals.</a:t>
            </a:r>
          </a:p>
          <a:p>
            <a:pPr marL="1009650" lvl="1" indent="-609600">
              <a:defRPr/>
            </a:pPr>
            <a:endParaRPr lang="en-US" altLang="en-US" dirty="0"/>
          </a:p>
          <a:p>
            <a:pPr marL="0" indent="0">
              <a:lnSpc>
                <a:spcPct val="90000"/>
              </a:lnSpc>
              <a:buNone/>
              <a:defRPr/>
            </a:pPr>
            <a:r>
              <a:rPr lang="en-US" altLang="en-US" sz="1800" dirty="0"/>
              <a:t>Objective Evidence Observed – FACTS, observation, interviews</a:t>
            </a:r>
          </a:p>
          <a:p>
            <a:pPr marL="742950" lvl="1" indent="-342900">
              <a:lnSpc>
                <a:spcPct val="90000"/>
              </a:lnSpc>
              <a:defRPr/>
            </a:pPr>
            <a:r>
              <a:rPr lang="en-US" altLang="en-US" dirty="0"/>
              <a:t>Four of the micrometers (sampled six) in the quality lab were either out of calibration (one #4783) or did not have unique identification (three #98761, #98762, #7432).</a:t>
            </a:r>
          </a:p>
          <a:p>
            <a:pPr marL="1009650" lvl="1" indent="-609600">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A34A178D-6150-3D63-5C32-78B4F2EAF319}"/>
              </a:ext>
            </a:extLst>
          </p:cNvPr>
          <p:cNvSpPr>
            <a:spLocks noGrp="1" noChangeArrowheads="1"/>
          </p:cNvSpPr>
          <p:nvPr>
            <p:ph type="ctrTitle"/>
          </p:nvPr>
        </p:nvSpPr>
        <p:spPr>
          <a:xfrm>
            <a:off x="2503988" y="4164875"/>
            <a:ext cx="6981825" cy="2209800"/>
          </a:xfrm>
        </p:spPr>
        <p:txBody>
          <a:bodyPr/>
          <a:lstStyle/>
          <a:p>
            <a:pPr>
              <a:defRPr/>
            </a:pPr>
            <a:r>
              <a:rPr lang="en-US" altLang="en-US" sz="6000" dirty="0"/>
              <a:t>Closing an Audit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931C116-5278-3B95-8394-91C4793F01FF}"/>
              </a:ext>
            </a:extLst>
          </p:cNvPr>
          <p:cNvSpPr>
            <a:spLocks noGrp="1" noChangeArrowheads="1"/>
          </p:cNvSpPr>
          <p:nvPr>
            <p:ph type="title"/>
          </p:nvPr>
        </p:nvSpPr>
        <p:spPr/>
        <p:txBody>
          <a:bodyPr/>
          <a:lstStyle/>
          <a:p>
            <a:pPr>
              <a:defRPr/>
            </a:pPr>
            <a:r>
              <a:rPr lang="en-US" altLang="en-US" sz="4000"/>
              <a:t>Closing Meeting </a:t>
            </a:r>
            <a:br>
              <a:rPr lang="en-US" altLang="en-US" sz="4000"/>
            </a:br>
            <a:r>
              <a:rPr lang="en-US" altLang="en-US" sz="2800"/>
              <a:t>Preparations</a:t>
            </a:r>
          </a:p>
        </p:txBody>
      </p:sp>
      <p:sp>
        <p:nvSpPr>
          <p:cNvPr id="34819" name="Rectangle 3">
            <a:extLst>
              <a:ext uri="{FF2B5EF4-FFF2-40B4-BE49-F238E27FC236}">
                <a16:creationId xmlns:a16="http://schemas.microsoft.com/office/drawing/2014/main" id="{885C7F28-72CF-D783-98EE-022BC3FC0100}"/>
              </a:ext>
            </a:extLst>
          </p:cNvPr>
          <p:cNvSpPr>
            <a:spLocks noGrp="1" noChangeArrowheads="1"/>
          </p:cNvSpPr>
          <p:nvPr>
            <p:ph idx="1"/>
          </p:nvPr>
        </p:nvSpPr>
        <p:spPr/>
        <p:txBody>
          <a:bodyPr/>
          <a:lstStyle/>
          <a:p>
            <a:pPr marL="0" indent="0">
              <a:buNone/>
              <a:defRPr/>
            </a:pPr>
            <a:r>
              <a:rPr lang="en-US" altLang="en-US" dirty="0"/>
              <a:t>Prior to the closing meeting the audit team will:</a:t>
            </a:r>
          </a:p>
          <a:p>
            <a:pPr marL="609600" indent="-609600">
              <a:defRPr/>
            </a:pPr>
            <a:endParaRPr lang="en-US" altLang="en-US" dirty="0"/>
          </a:p>
          <a:p>
            <a:pPr lvl="1">
              <a:defRPr/>
            </a:pPr>
            <a:r>
              <a:rPr lang="en-US" altLang="en-US" dirty="0"/>
              <a:t>Evaluate the effectiveness of the process</a:t>
            </a:r>
          </a:p>
          <a:p>
            <a:pPr lvl="1">
              <a:defRPr/>
            </a:pPr>
            <a:r>
              <a:rPr lang="en-US" altLang="en-US" dirty="0"/>
              <a:t>Evaluate the evidence against the audit criteria to generate audit findings</a:t>
            </a:r>
          </a:p>
          <a:p>
            <a:pPr lvl="1">
              <a:defRPr/>
            </a:pPr>
            <a:r>
              <a:rPr lang="en-US" altLang="en-US" dirty="0"/>
              <a:t>Ensure supporting evidence is verified and recorded for all audit findings</a:t>
            </a:r>
          </a:p>
          <a:p>
            <a:pPr marL="609600" indent="-609600">
              <a:buFont typeface="Wingdings" panose="05000000000000000000" pitchFamily="2" charset="2"/>
              <a:buAutoNum type="arabicPeriod"/>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6F7F670-FDD2-2945-9769-67610FCB39B7}"/>
              </a:ext>
            </a:extLst>
          </p:cNvPr>
          <p:cNvSpPr>
            <a:spLocks noGrp="1" noChangeArrowheads="1"/>
          </p:cNvSpPr>
          <p:nvPr>
            <p:ph type="title"/>
          </p:nvPr>
        </p:nvSpPr>
        <p:spPr>
          <a:xfrm>
            <a:off x="1981200" y="228601"/>
            <a:ext cx="8229600" cy="1139825"/>
          </a:xfrm>
        </p:spPr>
        <p:txBody>
          <a:bodyPr/>
          <a:lstStyle/>
          <a:p>
            <a:pPr>
              <a:defRPr/>
            </a:pPr>
            <a:r>
              <a:rPr lang="en-US" altLang="en-US" sz="4000"/>
              <a:t>Closing Meeting</a:t>
            </a:r>
            <a:br>
              <a:rPr lang="en-US" altLang="en-US" sz="4000"/>
            </a:br>
            <a:r>
              <a:rPr lang="en-US" altLang="en-US" sz="2800"/>
              <a:t>Process Audit Finding Form</a:t>
            </a:r>
          </a:p>
        </p:txBody>
      </p:sp>
      <p:pic>
        <p:nvPicPr>
          <p:cNvPr id="56323" name="Picture 9">
            <a:extLst>
              <a:ext uri="{FF2B5EF4-FFF2-40B4-BE49-F238E27FC236}">
                <a16:creationId xmlns:a16="http://schemas.microsoft.com/office/drawing/2014/main" id="{B26F2A1B-7ED3-4E54-12CB-7074F691A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1" y="1400175"/>
            <a:ext cx="448786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a16="http://schemas.microsoft.com/office/drawing/2014/main" id="{C408D168-7D00-7D12-23D9-6BA34FF63532}"/>
              </a:ext>
            </a:extLst>
          </p:cNvPr>
          <p:cNvGraphicFramePr>
            <a:graphicFrameLocks noGrp="1"/>
          </p:cNvGraphicFramePr>
          <p:nvPr/>
        </p:nvGraphicFramePr>
        <p:xfrm>
          <a:off x="3890964" y="6019801"/>
          <a:ext cx="4135439" cy="333375"/>
        </p:xfrm>
        <a:graphic>
          <a:graphicData uri="http://schemas.openxmlformats.org/drawingml/2006/table">
            <a:tbl>
              <a:tblPr firstRow="1" firstCol="1" bandRow="1">
                <a:tableStyleId>{5C22544A-7EE6-4342-B048-85BDC9FD1C3A}</a:tableStyleId>
              </a:tblPr>
              <a:tblGrid>
                <a:gridCol w="705539">
                  <a:extLst>
                    <a:ext uri="{9D8B030D-6E8A-4147-A177-3AD203B41FA5}">
                      <a16:colId xmlns:a16="http://schemas.microsoft.com/office/drawing/2014/main" val="20000"/>
                    </a:ext>
                  </a:extLst>
                </a:gridCol>
                <a:gridCol w="749925">
                  <a:extLst>
                    <a:ext uri="{9D8B030D-6E8A-4147-A177-3AD203B41FA5}">
                      <a16:colId xmlns:a16="http://schemas.microsoft.com/office/drawing/2014/main" val="20001"/>
                    </a:ext>
                  </a:extLst>
                </a:gridCol>
                <a:gridCol w="849749">
                  <a:extLst>
                    <a:ext uri="{9D8B030D-6E8A-4147-A177-3AD203B41FA5}">
                      <a16:colId xmlns:a16="http://schemas.microsoft.com/office/drawing/2014/main" val="20002"/>
                    </a:ext>
                  </a:extLst>
                </a:gridCol>
                <a:gridCol w="849749">
                  <a:extLst>
                    <a:ext uri="{9D8B030D-6E8A-4147-A177-3AD203B41FA5}">
                      <a16:colId xmlns:a16="http://schemas.microsoft.com/office/drawing/2014/main" val="20003"/>
                    </a:ext>
                  </a:extLst>
                </a:gridCol>
                <a:gridCol w="980477">
                  <a:extLst>
                    <a:ext uri="{9D8B030D-6E8A-4147-A177-3AD203B41FA5}">
                      <a16:colId xmlns:a16="http://schemas.microsoft.com/office/drawing/2014/main" val="20004"/>
                    </a:ext>
                  </a:extLst>
                </a:gridCol>
              </a:tblGrid>
              <a:tr h="162251">
                <a:tc>
                  <a:txBody>
                    <a:bodyPr/>
                    <a:lstStyle/>
                    <a:p>
                      <a:pPr marL="0" marR="0" algn="ctr">
                        <a:lnSpc>
                          <a:spcPct val="115000"/>
                        </a:lnSpc>
                        <a:spcBef>
                          <a:spcPts val="0"/>
                        </a:spcBef>
                        <a:spcAft>
                          <a:spcPts val="0"/>
                        </a:spcAft>
                      </a:pPr>
                      <a:r>
                        <a:rPr lang="en-US" sz="800" dirty="0">
                          <a:effectLst/>
                        </a:rPr>
                        <a:t>Policy</a:t>
                      </a:r>
                      <a:endParaRPr lang="en-US" sz="1100" dirty="0">
                        <a:effectLst/>
                        <a:latin typeface="Calibri"/>
                        <a:ea typeface="Calibri"/>
                        <a:cs typeface="Times New Roman"/>
                      </a:endParaRPr>
                    </a:p>
                  </a:txBody>
                  <a:tcPr marL="68585" marR="68585" marT="0" marB="0" anchor="ctr"/>
                </a:tc>
                <a:tc>
                  <a:txBody>
                    <a:bodyPr/>
                    <a:lstStyle/>
                    <a:p>
                      <a:pPr marL="0" marR="0" algn="ctr">
                        <a:lnSpc>
                          <a:spcPct val="115000"/>
                        </a:lnSpc>
                        <a:spcBef>
                          <a:spcPts val="0"/>
                        </a:spcBef>
                        <a:spcAft>
                          <a:spcPts val="0"/>
                        </a:spcAft>
                      </a:pPr>
                      <a:r>
                        <a:rPr lang="en-US" sz="800" dirty="0">
                          <a:effectLst/>
                        </a:rPr>
                        <a:t>Procedure</a:t>
                      </a:r>
                      <a:endParaRPr lang="en-US" sz="1100" dirty="0">
                        <a:effectLst/>
                        <a:latin typeface="Calibri"/>
                        <a:ea typeface="Calibri"/>
                        <a:cs typeface="Times New Roman"/>
                      </a:endParaRPr>
                    </a:p>
                  </a:txBody>
                  <a:tcPr marL="68585" marR="68585" marT="0" marB="0" anchor="ctr"/>
                </a:tc>
                <a:tc>
                  <a:txBody>
                    <a:bodyPr/>
                    <a:lstStyle/>
                    <a:p>
                      <a:pPr marL="0" marR="0" algn="ctr">
                        <a:lnSpc>
                          <a:spcPct val="115000"/>
                        </a:lnSpc>
                        <a:spcBef>
                          <a:spcPts val="0"/>
                        </a:spcBef>
                        <a:spcAft>
                          <a:spcPts val="0"/>
                        </a:spcAft>
                      </a:pPr>
                      <a:r>
                        <a:rPr lang="en-US" sz="800" dirty="0">
                          <a:effectLst/>
                        </a:rPr>
                        <a:t>WI</a:t>
                      </a:r>
                      <a:endParaRPr lang="en-US" sz="1100" dirty="0">
                        <a:effectLst/>
                        <a:latin typeface="Calibri"/>
                        <a:ea typeface="Calibri"/>
                        <a:cs typeface="Times New Roman"/>
                      </a:endParaRPr>
                    </a:p>
                  </a:txBody>
                  <a:tcPr marL="68585" marR="68585" marT="0" marB="0" anchor="ctr"/>
                </a:tc>
                <a:tc>
                  <a:txBody>
                    <a:bodyPr/>
                    <a:lstStyle/>
                    <a:p>
                      <a:pPr marL="0" marR="0" algn="ctr">
                        <a:lnSpc>
                          <a:spcPct val="115000"/>
                        </a:lnSpc>
                        <a:spcBef>
                          <a:spcPts val="0"/>
                        </a:spcBef>
                        <a:spcAft>
                          <a:spcPts val="0"/>
                        </a:spcAft>
                      </a:pPr>
                      <a:r>
                        <a:rPr lang="en-US" sz="800" dirty="0">
                          <a:effectLst/>
                        </a:rPr>
                        <a:t>Form</a:t>
                      </a:r>
                      <a:endParaRPr lang="en-US" sz="1100" dirty="0">
                        <a:effectLst/>
                        <a:latin typeface="Calibri"/>
                        <a:ea typeface="Calibri"/>
                        <a:cs typeface="Times New Roman"/>
                      </a:endParaRPr>
                    </a:p>
                  </a:txBody>
                  <a:tcPr marL="68585" marR="68585" marT="0" marB="0" anchor="ctr"/>
                </a:tc>
                <a:tc>
                  <a:txBody>
                    <a:bodyPr/>
                    <a:lstStyle/>
                    <a:p>
                      <a:pPr marL="0" marR="0" algn="ctr">
                        <a:lnSpc>
                          <a:spcPct val="115000"/>
                        </a:lnSpc>
                        <a:spcBef>
                          <a:spcPts val="0"/>
                        </a:spcBef>
                        <a:spcAft>
                          <a:spcPts val="0"/>
                        </a:spcAft>
                      </a:pPr>
                      <a:r>
                        <a:rPr lang="en-US" sz="800" dirty="0">
                          <a:effectLst/>
                        </a:rPr>
                        <a:t>Retention</a:t>
                      </a:r>
                      <a:endParaRPr lang="en-US" sz="1100" dirty="0">
                        <a:effectLst/>
                        <a:latin typeface="Calibri"/>
                        <a:ea typeface="Calibri"/>
                        <a:cs typeface="Times New Roman"/>
                      </a:endParaRPr>
                    </a:p>
                  </a:txBody>
                  <a:tcPr marL="68585" marR="68585" marT="0" marB="0" anchor="ctr"/>
                </a:tc>
                <a:extLst>
                  <a:ext uri="{0D108BD9-81ED-4DB2-BD59-A6C34878D82A}">
                    <a16:rowId xmlns:a16="http://schemas.microsoft.com/office/drawing/2014/main" val="10000"/>
                  </a:ext>
                </a:extLst>
              </a:tr>
              <a:tr h="171124">
                <a:tc>
                  <a:txBody>
                    <a:bodyPr/>
                    <a:lstStyle/>
                    <a:p>
                      <a:pPr marL="0" marR="0" algn="ctr">
                        <a:lnSpc>
                          <a:spcPct val="115000"/>
                        </a:lnSpc>
                        <a:spcBef>
                          <a:spcPts val="0"/>
                        </a:spcBef>
                        <a:spcAft>
                          <a:spcPts val="0"/>
                        </a:spcAft>
                      </a:pPr>
                      <a:r>
                        <a:rPr lang="en-US" sz="800" dirty="0">
                          <a:effectLst/>
                        </a:rPr>
                        <a:t>9</a:t>
                      </a:r>
                      <a:endParaRPr lang="en-US" sz="1100" dirty="0">
                        <a:effectLst/>
                        <a:latin typeface="Calibri"/>
                        <a:ea typeface="Calibri"/>
                        <a:cs typeface="Times New Roman"/>
                      </a:endParaRPr>
                    </a:p>
                  </a:txBody>
                  <a:tcPr marL="68585" marR="68585" marT="0" marB="0" anchor="ctr"/>
                </a:tc>
                <a:tc>
                  <a:txBody>
                    <a:bodyPr/>
                    <a:lstStyle/>
                    <a:p>
                      <a:pPr marL="0" marR="0" algn="ctr">
                        <a:lnSpc>
                          <a:spcPct val="115000"/>
                        </a:lnSpc>
                        <a:spcBef>
                          <a:spcPts val="0"/>
                        </a:spcBef>
                        <a:spcAft>
                          <a:spcPts val="0"/>
                        </a:spcAft>
                      </a:pPr>
                      <a:r>
                        <a:rPr lang="en-US" sz="800" dirty="0">
                          <a:effectLst/>
                        </a:rPr>
                        <a:t>9.2</a:t>
                      </a:r>
                      <a:endParaRPr lang="en-US" sz="1100" dirty="0">
                        <a:effectLst/>
                        <a:latin typeface="Calibri"/>
                        <a:ea typeface="Calibri"/>
                        <a:cs typeface="Times New Roman"/>
                      </a:endParaRPr>
                    </a:p>
                  </a:txBody>
                  <a:tcPr marL="68585" marR="68585" marT="0" marB="0" anchor="ctr"/>
                </a:tc>
                <a:tc>
                  <a:txBody>
                    <a:bodyPr/>
                    <a:lstStyle/>
                    <a:p>
                      <a:pPr marL="0" marR="0" algn="ctr">
                        <a:lnSpc>
                          <a:spcPct val="115000"/>
                        </a:lnSpc>
                        <a:spcBef>
                          <a:spcPts val="0"/>
                        </a:spcBef>
                        <a:spcAft>
                          <a:spcPts val="0"/>
                        </a:spcAft>
                      </a:pPr>
                      <a:r>
                        <a:rPr lang="en-US" sz="800" dirty="0">
                          <a:effectLst/>
                        </a:rPr>
                        <a:t>90.8302QMS</a:t>
                      </a:r>
                      <a:endParaRPr lang="en-US" sz="1100" dirty="0">
                        <a:effectLst/>
                        <a:latin typeface="Calibri"/>
                        <a:ea typeface="Calibri"/>
                        <a:cs typeface="Times New Roman"/>
                      </a:endParaRPr>
                    </a:p>
                  </a:txBody>
                  <a:tcPr marL="68585" marR="68585" marT="0" marB="0" anchor="ctr"/>
                </a:tc>
                <a:tc>
                  <a:txBody>
                    <a:bodyPr/>
                    <a:lstStyle/>
                    <a:p>
                      <a:pPr marL="0" marR="0" algn="ctr">
                        <a:lnSpc>
                          <a:spcPct val="115000"/>
                        </a:lnSpc>
                        <a:spcBef>
                          <a:spcPts val="0"/>
                        </a:spcBef>
                        <a:spcAft>
                          <a:spcPts val="0"/>
                        </a:spcAft>
                      </a:pPr>
                      <a:r>
                        <a:rPr lang="en-US" sz="800" dirty="0">
                          <a:effectLst/>
                        </a:rPr>
                        <a:t>F90.8302.3</a:t>
                      </a:r>
                      <a:endParaRPr lang="en-US" sz="1100" dirty="0">
                        <a:effectLst/>
                        <a:latin typeface="Calibri"/>
                        <a:ea typeface="Calibri"/>
                        <a:cs typeface="Times New Roman"/>
                      </a:endParaRPr>
                    </a:p>
                  </a:txBody>
                  <a:tcPr marL="68585" marR="68585" marT="0" marB="0" anchor="ctr"/>
                </a:tc>
                <a:tc>
                  <a:txBody>
                    <a:bodyPr/>
                    <a:lstStyle/>
                    <a:p>
                      <a:pPr marL="0" marR="0" algn="ctr">
                        <a:lnSpc>
                          <a:spcPct val="115000"/>
                        </a:lnSpc>
                        <a:spcBef>
                          <a:spcPts val="0"/>
                        </a:spcBef>
                        <a:spcAft>
                          <a:spcPts val="0"/>
                        </a:spcAft>
                      </a:pPr>
                      <a:r>
                        <a:rPr lang="en-US" sz="800" dirty="0">
                          <a:effectLst/>
                        </a:rPr>
                        <a:t>CY+3</a:t>
                      </a:r>
                      <a:endParaRPr lang="en-US" sz="1100" dirty="0">
                        <a:effectLst/>
                        <a:latin typeface="Calibri"/>
                        <a:ea typeface="Calibri"/>
                        <a:cs typeface="Times New Roman"/>
                      </a:endParaRPr>
                    </a:p>
                  </a:txBody>
                  <a:tcPr marL="68585" marR="68585" marT="0" marB="0"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038178E-233A-3E16-6BD3-9E2AF43D41C4}"/>
              </a:ext>
            </a:extLst>
          </p:cNvPr>
          <p:cNvSpPr>
            <a:spLocks noGrp="1" noChangeArrowheads="1"/>
          </p:cNvSpPr>
          <p:nvPr>
            <p:ph type="title"/>
          </p:nvPr>
        </p:nvSpPr>
        <p:spPr/>
        <p:txBody>
          <a:bodyPr/>
          <a:lstStyle/>
          <a:p>
            <a:pPr>
              <a:defRPr/>
            </a:pPr>
            <a:r>
              <a:rPr lang="en-US" altLang="en-US" sz="4000"/>
              <a:t>Closing Meeting </a:t>
            </a:r>
            <a:br>
              <a:rPr lang="en-US" altLang="en-US" sz="4000"/>
            </a:br>
            <a:r>
              <a:rPr lang="en-US" altLang="en-US" sz="2800"/>
              <a:t>Objectives</a:t>
            </a:r>
          </a:p>
        </p:txBody>
      </p:sp>
      <p:sp>
        <p:nvSpPr>
          <p:cNvPr id="36867" name="Rectangle 3">
            <a:extLst>
              <a:ext uri="{FF2B5EF4-FFF2-40B4-BE49-F238E27FC236}">
                <a16:creationId xmlns:a16="http://schemas.microsoft.com/office/drawing/2014/main" id="{550491BC-72DF-36A6-1311-7E6880817189}"/>
              </a:ext>
            </a:extLst>
          </p:cNvPr>
          <p:cNvSpPr>
            <a:spLocks noGrp="1" noChangeArrowheads="1"/>
          </p:cNvSpPr>
          <p:nvPr>
            <p:ph idx="1"/>
          </p:nvPr>
        </p:nvSpPr>
        <p:spPr>
          <a:xfrm>
            <a:off x="1828800" y="2057400"/>
            <a:ext cx="8610600" cy="4038600"/>
          </a:xfrm>
        </p:spPr>
        <p:txBody>
          <a:bodyPr>
            <a:normAutofit fontScale="25000" lnSpcReduction="20000"/>
          </a:bodyPr>
          <a:lstStyle/>
          <a:p>
            <a:pPr>
              <a:lnSpc>
                <a:spcPct val="80000"/>
              </a:lnSpc>
              <a:defRPr/>
            </a:pPr>
            <a:r>
              <a:rPr lang="en-US" altLang="en-US" sz="8000" dirty="0"/>
              <a:t>The closing meeting must have a record of attendance</a:t>
            </a:r>
          </a:p>
          <a:p>
            <a:pPr>
              <a:lnSpc>
                <a:spcPct val="80000"/>
              </a:lnSpc>
              <a:defRPr/>
            </a:pPr>
            <a:endParaRPr lang="en-US" altLang="en-US" sz="8000" dirty="0"/>
          </a:p>
          <a:p>
            <a:pPr>
              <a:lnSpc>
                <a:spcPct val="80000"/>
              </a:lnSpc>
              <a:defRPr/>
            </a:pPr>
            <a:r>
              <a:rPr lang="en-US" altLang="en-US" sz="8000" dirty="0"/>
              <a:t>Disagreements of the findings should be resolved before the Process </a:t>
            </a:r>
          </a:p>
          <a:p>
            <a:pPr marL="0" indent="0">
              <a:lnSpc>
                <a:spcPct val="80000"/>
              </a:lnSpc>
              <a:buNone/>
              <a:defRPr/>
            </a:pPr>
            <a:r>
              <a:rPr lang="en-US" altLang="en-US" sz="8000" dirty="0"/>
              <a:t>    Audit Finding Form is  sent to ARB</a:t>
            </a:r>
          </a:p>
          <a:p>
            <a:pPr>
              <a:lnSpc>
                <a:spcPct val="80000"/>
              </a:lnSpc>
              <a:defRPr/>
            </a:pPr>
            <a:endParaRPr lang="en-US" altLang="en-US" sz="8000" dirty="0"/>
          </a:p>
          <a:p>
            <a:pPr>
              <a:lnSpc>
                <a:spcPct val="80000"/>
              </a:lnSpc>
              <a:defRPr/>
            </a:pPr>
            <a:r>
              <a:rPr lang="en-US" altLang="en-US" sz="8000" dirty="0"/>
              <a:t>If the disagreements cannot be resolved, please note on the Process</a:t>
            </a:r>
          </a:p>
          <a:p>
            <a:pPr marL="0" indent="0">
              <a:lnSpc>
                <a:spcPct val="80000"/>
              </a:lnSpc>
              <a:buNone/>
              <a:defRPr/>
            </a:pPr>
            <a:r>
              <a:rPr lang="en-US" altLang="en-US" sz="8000" dirty="0"/>
              <a:t>   Audit Finding Form and the ARB will review the non-conformity</a:t>
            </a:r>
          </a:p>
          <a:p>
            <a:pPr>
              <a:lnSpc>
                <a:spcPct val="80000"/>
              </a:lnSpc>
              <a:defRPr/>
            </a:pPr>
            <a:endParaRPr lang="en-US" altLang="en-US" sz="8000" dirty="0"/>
          </a:p>
          <a:p>
            <a:pPr>
              <a:lnSpc>
                <a:spcPct val="80000"/>
              </a:lnSpc>
              <a:defRPr/>
            </a:pPr>
            <a:r>
              <a:rPr lang="en-US" altLang="en-US" sz="8000" dirty="0"/>
              <a:t>Opening Question Form, Process Audit Form and any verification</a:t>
            </a:r>
          </a:p>
          <a:p>
            <a:pPr marL="0" indent="0">
              <a:lnSpc>
                <a:spcPct val="80000"/>
              </a:lnSpc>
              <a:buNone/>
              <a:defRPr/>
            </a:pPr>
            <a:r>
              <a:rPr lang="en-US" altLang="en-US" sz="8000" dirty="0"/>
              <a:t>   documents must be placed in an internal audit folder</a:t>
            </a:r>
          </a:p>
          <a:p>
            <a:pPr>
              <a:lnSpc>
                <a:spcPct val="80000"/>
              </a:lnSpc>
              <a:defRPr/>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22A74B8A-996C-E366-AC39-AD6C60626D63}"/>
              </a:ext>
            </a:extLst>
          </p:cNvPr>
          <p:cNvSpPr>
            <a:spLocks noGrp="1" noChangeArrowheads="1"/>
          </p:cNvSpPr>
          <p:nvPr>
            <p:ph type="ctrTitle"/>
          </p:nvPr>
        </p:nvSpPr>
        <p:spPr>
          <a:xfrm>
            <a:off x="2930707" y="4643846"/>
            <a:ext cx="7743825" cy="1447800"/>
          </a:xfrm>
        </p:spPr>
        <p:txBody>
          <a:bodyPr/>
          <a:lstStyle/>
          <a:p>
            <a:pPr>
              <a:defRPr/>
            </a:pPr>
            <a:r>
              <a:rPr lang="en-US" altLang="en-US" dirty="0"/>
              <a:t>Post Audit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498E879-A5B5-5FFF-A73F-FA5794D80AB0}"/>
              </a:ext>
            </a:extLst>
          </p:cNvPr>
          <p:cNvSpPr>
            <a:spLocks noGrp="1" noChangeArrowheads="1"/>
          </p:cNvSpPr>
          <p:nvPr>
            <p:ph type="title"/>
          </p:nvPr>
        </p:nvSpPr>
        <p:spPr/>
        <p:txBody>
          <a:bodyPr>
            <a:normAutofit fontScale="90000"/>
          </a:bodyPr>
          <a:lstStyle/>
          <a:p>
            <a:pPr>
              <a:defRPr/>
            </a:pPr>
            <a:r>
              <a:rPr lang="en-US" sz="4000" dirty="0"/>
              <a:t>Post Audit Activities</a:t>
            </a:r>
            <a:br>
              <a:rPr lang="en-US" sz="4000" dirty="0"/>
            </a:br>
            <a:r>
              <a:rPr lang="en-US" sz="2800" dirty="0"/>
              <a:t>Follow-Up</a:t>
            </a:r>
            <a:br>
              <a:rPr lang="en-US" sz="2800" dirty="0"/>
            </a:br>
            <a:endParaRPr lang="en-US" sz="2800" dirty="0"/>
          </a:p>
        </p:txBody>
      </p:sp>
      <p:sp>
        <p:nvSpPr>
          <p:cNvPr id="38915" name="Rectangle 3">
            <a:extLst>
              <a:ext uri="{FF2B5EF4-FFF2-40B4-BE49-F238E27FC236}">
                <a16:creationId xmlns:a16="http://schemas.microsoft.com/office/drawing/2014/main" id="{90B660A3-FDBA-A81D-A85F-C70E104F0982}"/>
              </a:ext>
            </a:extLst>
          </p:cNvPr>
          <p:cNvSpPr>
            <a:spLocks noGrp="1" noChangeArrowheads="1"/>
          </p:cNvSpPr>
          <p:nvPr>
            <p:ph idx="1"/>
          </p:nvPr>
        </p:nvSpPr>
        <p:spPr>
          <a:xfrm>
            <a:off x="1752600" y="1600200"/>
            <a:ext cx="8458200" cy="4953000"/>
          </a:xfrm>
        </p:spPr>
        <p:txBody>
          <a:bodyPr/>
          <a:lstStyle/>
          <a:p>
            <a:pPr>
              <a:lnSpc>
                <a:spcPct val="90000"/>
              </a:lnSpc>
              <a:defRPr/>
            </a:pPr>
            <a:r>
              <a:rPr lang="en-US" altLang="en-US" dirty="0"/>
              <a:t>The audit conclusion may indicate the need for correction, corrective or improvement actions</a:t>
            </a:r>
          </a:p>
          <a:p>
            <a:pPr marL="457200" lvl="1" indent="0">
              <a:lnSpc>
                <a:spcPct val="90000"/>
              </a:lnSpc>
              <a:buNone/>
              <a:defRPr/>
            </a:pPr>
            <a:r>
              <a:rPr lang="en-US" altLang="en-US" i="1" dirty="0">
                <a:solidFill>
                  <a:schemeClr val="tx2">
                    <a:lumMod val="75000"/>
                  </a:schemeClr>
                </a:solidFill>
              </a:rPr>
              <a:t>These actions are not part of the audit but are required to be completed</a:t>
            </a:r>
          </a:p>
          <a:p>
            <a:pPr>
              <a:lnSpc>
                <a:spcPct val="90000"/>
              </a:lnSpc>
              <a:defRPr/>
            </a:pPr>
            <a:r>
              <a:rPr lang="en-US" altLang="en-US" dirty="0"/>
              <a:t>ARB will determine how the findings will be handled</a:t>
            </a:r>
          </a:p>
          <a:p>
            <a:pPr>
              <a:lnSpc>
                <a:spcPct val="90000"/>
              </a:lnSpc>
              <a:defRPr/>
            </a:pPr>
            <a:r>
              <a:rPr lang="en-US" altLang="en-US" dirty="0"/>
              <a:t> The Operations Manager will ensure these finding’s have been corrected per the ARB conclusion</a:t>
            </a:r>
          </a:p>
          <a:p>
            <a:pPr>
              <a:defRPr/>
            </a:pPr>
            <a:r>
              <a:rPr lang="en-US" altLang="en-US" dirty="0"/>
              <a:t>Verification may be conducted as a follow up audit or proper documentations showing the finding has been corrected</a:t>
            </a:r>
          </a:p>
          <a:p>
            <a:pPr>
              <a:defRPr/>
            </a:pPr>
            <a:r>
              <a:rPr lang="en-US" altLang="en-US" dirty="0"/>
              <a:t>Once the correction has been verified.  Date must be entered in the follow up section of the Process Audit Finding Form.</a:t>
            </a:r>
          </a:p>
          <a:p>
            <a:pPr>
              <a:lnSpc>
                <a:spcPct val="90000"/>
              </a:lnSpc>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B13CFB1-9268-018C-3E91-11DD45BA620B}"/>
              </a:ext>
            </a:extLst>
          </p:cNvPr>
          <p:cNvSpPr>
            <a:spLocks noGrp="1" noChangeArrowheads="1"/>
          </p:cNvSpPr>
          <p:nvPr>
            <p:ph type="title"/>
          </p:nvPr>
        </p:nvSpPr>
        <p:spPr/>
        <p:txBody>
          <a:bodyPr/>
          <a:lstStyle/>
          <a:p>
            <a:pPr>
              <a:defRPr/>
            </a:pPr>
            <a:r>
              <a:rPr lang="en-US" altLang="en-US" sz="4000"/>
              <a:t>Post Audit Activities</a:t>
            </a:r>
            <a:br>
              <a:rPr lang="en-US" altLang="en-US" sz="4000"/>
            </a:br>
            <a:r>
              <a:rPr lang="en-US" altLang="en-US" sz="2800"/>
              <a:t>Correction Vs Corrective Action</a:t>
            </a:r>
          </a:p>
        </p:txBody>
      </p:sp>
      <p:sp>
        <p:nvSpPr>
          <p:cNvPr id="40963" name="Rectangle 3">
            <a:extLst>
              <a:ext uri="{FF2B5EF4-FFF2-40B4-BE49-F238E27FC236}">
                <a16:creationId xmlns:a16="http://schemas.microsoft.com/office/drawing/2014/main" id="{556A48E9-48A3-865E-5EFE-70504134AF1E}"/>
              </a:ext>
            </a:extLst>
          </p:cNvPr>
          <p:cNvSpPr>
            <a:spLocks noGrp="1" noChangeArrowheads="1"/>
          </p:cNvSpPr>
          <p:nvPr>
            <p:ph idx="1"/>
          </p:nvPr>
        </p:nvSpPr>
        <p:spPr/>
        <p:txBody>
          <a:bodyPr/>
          <a:lstStyle/>
          <a:p>
            <a:pPr marL="0" indent="0">
              <a:lnSpc>
                <a:spcPct val="90000"/>
              </a:lnSpc>
              <a:buNone/>
              <a:defRPr/>
            </a:pPr>
            <a:r>
              <a:rPr lang="en-US" altLang="en-US" dirty="0"/>
              <a:t>Correction </a:t>
            </a:r>
          </a:p>
          <a:p>
            <a:pPr lvl="1">
              <a:lnSpc>
                <a:spcPct val="90000"/>
              </a:lnSpc>
              <a:defRPr/>
            </a:pPr>
            <a:r>
              <a:rPr lang="en-US" altLang="en-US" dirty="0"/>
              <a:t>An action to rectify, to make right a wrong</a:t>
            </a:r>
          </a:p>
          <a:p>
            <a:pPr lvl="1">
              <a:lnSpc>
                <a:spcPct val="90000"/>
              </a:lnSpc>
              <a:defRPr/>
            </a:pPr>
            <a:endParaRPr lang="en-US" altLang="en-US" dirty="0"/>
          </a:p>
          <a:p>
            <a:pPr marL="0" indent="0">
              <a:lnSpc>
                <a:spcPct val="90000"/>
              </a:lnSpc>
              <a:buNone/>
              <a:defRPr/>
            </a:pPr>
            <a:r>
              <a:rPr lang="en-US" altLang="en-US" dirty="0"/>
              <a:t>Corrective Action</a:t>
            </a:r>
          </a:p>
          <a:p>
            <a:pPr lvl="1">
              <a:lnSpc>
                <a:spcPct val="90000"/>
              </a:lnSpc>
              <a:defRPr/>
            </a:pPr>
            <a:r>
              <a:rPr lang="en-US" altLang="en-US" dirty="0"/>
              <a:t>Action taken to address a weakness identified in the process</a:t>
            </a:r>
          </a:p>
          <a:p>
            <a:pPr lvl="1">
              <a:lnSpc>
                <a:spcPct val="90000"/>
              </a:lnSpc>
              <a:defRPr/>
            </a:pPr>
            <a:r>
              <a:rPr lang="en-US" altLang="en-US" dirty="0"/>
              <a:t>Normally generated in response to a complaint, abnormal levels of internal nonconformity, or nonconformities identified during an audit</a:t>
            </a:r>
          </a:p>
          <a:p>
            <a:pPr>
              <a:lnSpc>
                <a:spcPct val="90000"/>
              </a:lnSpc>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048" y="466344"/>
            <a:ext cx="3502152" cy="1600200"/>
          </a:xfrm>
        </p:spPr>
        <p:txBody>
          <a:bodyPr anchor="t">
            <a:normAutofit/>
          </a:bodyPr>
          <a:lstStyle/>
          <a:p>
            <a:r>
              <a:rPr lang="en-US" dirty="0"/>
              <a:t>How to access our ISO Documents </a:t>
            </a:r>
          </a:p>
        </p:txBody>
      </p:sp>
      <p:sp>
        <p:nvSpPr>
          <p:cNvPr id="3" name="Content Placeholder 2"/>
          <p:cNvSpPr>
            <a:spLocks noGrp="1"/>
          </p:cNvSpPr>
          <p:nvPr>
            <p:ph type="body" sz="half" idx="2"/>
          </p:nvPr>
        </p:nvSpPr>
        <p:spPr>
          <a:xfrm>
            <a:off x="384048" y="3749040"/>
            <a:ext cx="3502152" cy="2423160"/>
          </a:xfrm>
        </p:spPr>
        <p:txBody>
          <a:bodyPr anchor="b">
            <a:normAutofit/>
          </a:bodyPr>
          <a:lstStyle/>
          <a:p>
            <a:r>
              <a:rPr lang="en-US" dirty="0">
                <a:hlinkClick r:id="rId2"/>
              </a:rPr>
              <a:t>https://metroplasticsintranet.wpcomstaging.com/</a:t>
            </a:r>
            <a:endParaRPr lang="en-US" dirty="0"/>
          </a:p>
          <a:p>
            <a:endParaRPr lang="en-US" dirty="0"/>
          </a:p>
        </p:txBody>
      </p:sp>
      <p:pic>
        <p:nvPicPr>
          <p:cNvPr id="5" name="Picture 4">
            <a:extLst>
              <a:ext uri="{FF2B5EF4-FFF2-40B4-BE49-F238E27FC236}">
                <a16:creationId xmlns:a16="http://schemas.microsoft.com/office/drawing/2014/main" id="{F8D659B7-4E76-4DBF-9845-15567B048592}"/>
              </a:ext>
            </a:extLst>
          </p:cNvPr>
          <p:cNvPicPr>
            <a:picLocks noChangeAspect="1"/>
          </p:cNvPicPr>
          <p:nvPr/>
        </p:nvPicPr>
        <p:blipFill>
          <a:blip r:embed="rId3"/>
          <a:stretch>
            <a:fillRect/>
          </a:stretch>
        </p:blipFill>
        <p:spPr>
          <a:xfrm>
            <a:off x="4309872" y="364823"/>
            <a:ext cx="7882128" cy="6128354"/>
          </a:xfrm>
          <a:prstGeom prst="rect">
            <a:avLst/>
          </a:prstGeom>
          <a:noFill/>
        </p:spPr>
      </p:pic>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9" name="Rectangle 3">
            <a:extLst>
              <a:ext uri="{FF2B5EF4-FFF2-40B4-BE49-F238E27FC236}">
                <a16:creationId xmlns:a16="http://schemas.microsoft.com/office/drawing/2014/main" id="{4DCDC16C-7B5E-1360-DDDD-30AE10A5FBA9}"/>
              </a:ext>
            </a:extLst>
          </p:cNvPr>
          <p:cNvSpPr>
            <a:spLocks noChangeArrowheads="1"/>
          </p:cNvSpPr>
          <p:nvPr/>
        </p:nvSpPr>
        <p:spPr bwMode="auto">
          <a:xfrm>
            <a:off x="1692730" y="1512072"/>
            <a:ext cx="1600200" cy="1295400"/>
          </a:xfrm>
          <a:prstGeom prst="rect">
            <a:avLst/>
          </a:prstGeom>
          <a:noFill/>
          <a:ln>
            <a:noFill/>
          </a:ln>
          <a:effectLst/>
        </p:spPr>
        <p:txBody>
          <a:bodyPr wrap="none"/>
          <a:lstStyle/>
          <a:p>
            <a:pPr marL="342900" indent="-342900">
              <a:defRPr/>
            </a:pPr>
            <a:r>
              <a:rPr lang="en-US" sz="800" dirty="0">
                <a:effectLst>
                  <a:outerShdw blurRad="38100" dist="38100" dir="2700000" algn="tl">
                    <a:srgbClr val="000000"/>
                  </a:outerShdw>
                </a:effectLst>
                <a:latin typeface="Arial" charset="0"/>
              </a:rPr>
              <a:t>Prep for an Audit</a:t>
            </a:r>
          </a:p>
          <a:p>
            <a:pPr marL="342900" indent="-342900">
              <a:defRPr/>
            </a:pPr>
            <a:r>
              <a:rPr lang="en-US" sz="800" u="sng" dirty="0">
                <a:effectLst>
                  <a:outerShdw blurRad="38100" dist="38100" dir="2700000" algn="tl">
                    <a:srgbClr val="000000"/>
                  </a:outerShdw>
                </a:effectLst>
                <a:latin typeface="Arial" charset="0"/>
              </a:rPr>
              <a:t>1. Collect Documents</a:t>
            </a:r>
          </a:p>
          <a:p>
            <a:pPr marL="342900" indent="-342900">
              <a:defRPr/>
            </a:pPr>
            <a:endParaRPr lang="en-US" sz="800" u="sng" dirty="0">
              <a:effectLst>
                <a:outerShdw blurRad="38100" dist="38100" dir="2700000" algn="tl">
                  <a:srgbClr val="000000"/>
                </a:outerShdw>
              </a:effectLst>
              <a:latin typeface="Arial" charset="0"/>
            </a:endParaRPr>
          </a:p>
          <a:p>
            <a:pPr marL="342900" indent="-342900">
              <a:defRPr/>
            </a:pPr>
            <a:r>
              <a:rPr lang="en-US" sz="800" dirty="0">
                <a:effectLst>
                  <a:outerShdw blurRad="38100" dist="38100" dir="2700000" algn="tl">
                    <a:srgbClr val="000000"/>
                  </a:outerShdw>
                </a:effectLst>
                <a:latin typeface="Arial" charset="0"/>
              </a:rPr>
              <a:t>1. Metro requirements for</a:t>
            </a:r>
          </a:p>
          <a:p>
            <a:pPr marL="342900" indent="-342900">
              <a:defRPr/>
            </a:pPr>
            <a:r>
              <a:rPr lang="en-US" sz="800" dirty="0">
                <a:effectLst>
                  <a:outerShdw blurRad="38100" dist="38100" dir="2700000" algn="tl">
                    <a:srgbClr val="000000"/>
                  </a:outerShdw>
                </a:effectLst>
                <a:latin typeface="Arial" charset="0"/>
              </a:rPr>
              <a:t>this process.</a:t>
            </a:r>
          </a:p>
          <a:p>
            <a:pPr marL="342900" indent="-342900">
              <a:defRPr/>
            </a:pPr>
            <a:r>
              <a:rPr lang="en-US" sz="800" dirty="0">
                <a:effectLst>
                  <a:outerShdw blurRad="38100" dist="38100" dir="2700000" algn="tl">
                    <a:srgbClr val="000000"/>
                  </a:outerShdw>
                </a:effectLst>
                <a:latin typeface="Arial" charset="0"/>
              </a:rPr>
              <a:t>2. Previous audit reports.</a:t>
            </a:r>
          </a:p>
          <a:p>
            <a:pPr marL="342900" indent="-342900">
              <a:defRPr/>
            </a:pPr>
            <a:r>
              <a:rPr lang="en-US" sz="800" dirty="0">
                <a:effectLst>
                  <a:outerShdw blurRad="38100" dist="38100" dir="2700000" algn="tl">
                    <a:srgbClr val="000000"/>
                  </a:outerShdw>
                </a:effectLst>
                <a:latin typeface="Arial" charset="0"/>
              </a:rPr>
              <a:t>3. Review findings closed since</a:t>
            </a:r>
          </a:p>
          <a:p>
            <a:pPr marL="342900" indent="-342900">
              <a:defRPr/>
            </a:pPr>
            <a:r>
              <a:rPr lang="en-US" sz="800" dirty="0">
                <a:effectLst>
                  <a:outerShdw blurRad="38100" dist="38100" dir="2700000" algn="tl">
                    <a:srgbClr val="000000"/>
                  </a:outerShdw>
                </a:effectLst>
                <a:latin typeface="Arial" charset="0"/>
              </a:rPr>
              <a:t>last audit. </a:t>
            </a:r>
          </a:p>
          <a:p>
            <a:pPr marL="342900" indent="-342900">
              <a:defRPr/>
            </a:pPr>
            <a:r>
              <a:rPr lang="en-US" sz="800" dirty="0">
                <a:effectLst>
                  <a:outerShdw blurRad="38100" dist="38100" dir="2700000" algn="tl">
                    <a:srgbClr val="000000"/>
                  </a:outerShdw>
                </a:effectLst>
                <a:latin typeface="Arial" charset="0"/>
              </a:rPr>
              <a:t>4. Create audit questions.</a:t>
            </a:r>
          </a:p>
          <a:p>
            <a:pPr marL="342900" indent="-342900">
              <a:defRPr/>
            </a:pPr>
            <a:r>
              <a:rPr lang="en-US" sz="800" dirty="0">
                <a:effectLst>
                  <a:outerShdw blurRad="38100" dist="38100" dir="2700000" algn="tl">
                    <a:srgbClr val="000000"/>
                  </a:outerShdw>
                </a:effectLst>
                <a:latin typeface="Arial" charset="0"/>
              </a:rPr>
              <a:t>5. Create audit file folder.</a:t>
            </a:r>
          </a:p>
        </p:txBody>
      </p:sp>
      <p:sp>
        <p:nvSpPr>
          <p:cNvPr id="28690" name="Rectangle 4">
            <a:extLst>
              <a:ext uri="{FF2B5EF4-FFF2-40B4-BE49-F238E27FC236}">
                <a16:creationId xmlns:a16="http://schemas.microsoft.com/office/drawing/2014/main" id="{407D2855-1E67-82ED-30EE-8D78C475AF0D}"/>
              </a:ext>
            </a:extLst>
          </p:cNvPr>
          <p:cNvSpPr>
            <a:spLocks noChangeArrowheads="1"/>
          </p:cNvSpPr>
          <p:nvPr/>
        </p:nvSpPr>
        <p:spPr bwMode="auto">
          <a:xfrm>
            <a:off x="3858419" y="1409700"/>
            <a:ext cx="1676400" cy="1828800"/>
          </a:xfrm>
          <a:prstGeom prst="rect">
            <a:avLst/>
          </a:prstGeom>
          <a:noFill/>
          <a:ln>
            <a:noFill/>
          </a:ln>
          <a:effectLst/>
        </p:spPr>
        <p:txBody>
          <a:bodyPr wrap="none"/>
          <a:lstStyle/>
          <a:p>
            <a:pPr marL="342900" indent="-342900">
              <a:defRPr/>
            </a:pPr>
            <a:r>
              <a:rPr lang="en-US" sz="800" dirty="0">
                <a:effectLst>
                  <a:outerShdw blurRad="38100" dist="38100" dir="2700000" algn="tl">
                    <a:srgbClr val="000000"/>
                  </a:outerShdw>
                </a:effectLst>
                <a:latin typeface="Arial" charset="0"/>
              </a:rPr>
              <a:t>Prep for an Audit</a:t>
            </a:r>
          </a:p>
          <a:p>
            <a:pPr marL="342900" indent="-342900">
              <a:defRPr/>
            </a:pPr>
            <a:r>
              <a:rPr lang="en-US" sz="800" u="sng" dirty="0">
                <a:effectLst>
                  <a:outerShdw blurRad="38100" dist="38100" dir="2700000" algn="tl">
                    <a:srgbClr val="000000"/>
                  </a:outerShdw>
                </a:effectLst>
                <a:latin typeface="Arial" charset="0"/>
              </a:rPr>
              <a:t>2. Review Documents</a:t>
            </a:r>
          </a:p>
          <a:p>
            <a:pPr marL="342900" indent="-342900">
              <a:defRPr/>
            </a:pPr>
            <a:endParaRPr lang="en-US" sz="800" u="sng" dirty="0">
              <a:effectLst>
                <a:outerShdw blurRad="38100" dist="38100" dir="2700000" algn="tl">
                  <a:srgbClr val="000000"/>
                </a:outerShdw>
              </a:effectLst>
              <a:latin typeface="Arial" charset="0"/>
            </a:endParaRPr>
          </a:p>
          <a:p>
            <a:pPr marL="342900" indent="-342900">
              <a:defRPr/>
            </a:pPr>
            <a:r>
              <a:rPr lang="en-US" sz="800" dirty="0">
                <a:effectLst>
                  <a:outerShdw blurRad="38100" dist="38100" dir="2700000" algn="tl">
                    <a:srgbClr val="000000"/>
                  </a:outerShdw>
                </a:effectLst>
                <a:latin typeface="Arial" charset="0"/>
              </a:rPr>
              <a:t>1. Review documents that </a:t>
            </a:r>
          </a:p>
          <a:p>
            <a:pPr marL="342900" indent="-342900">
              <a:defRPr/>
            </a:pPr>
            <a:r>
              <a:rPr lang="en-US" sz="800" dirty="0">
                <a:effectLst>
                  <a:outerShdw blurRad="38100" dist="38100" dir="2700000" algn="tl">
                    <a:srgbClr val="000000"/>
                  </a:outerShdw>
                </a:effectLst>
                <a:latin typeface="Arial" charset="0"/>
              </a:rPr>
              <a:t>relate to the process in documents,</a:t>
            </a:r>
          </a:p>
          <a:p>
            <a:pPr marL="342900" indent="-342900">
              <a:defRPr/>
            </a:pPr>
            <a:r>
              <a:rPr lang="en-US" sz="800" dirty="0">
                <a:effectLst>
                  <a:outerShdw blurRad="38100" dist="38100" dir="2700000" algn="tl">
                    <a:srgbClr val="000000"/>
                  </a:outerShdw>
                </a:effectLst>
                <a:latin typeface="Arial" charset="0"/>
              </a:rPr>
              <a:t> identify who does what and </a:t>
            </a:r>
          </a:p>
          <a:p>
            <a:pPr marL="342900" indent="-342900">
              <a:defRPr/>
            </a:pPr>
            <a:r>
              <a:rPr lang="en-US" sz="800" dirty="0">
                <a:effectLst>
                  <a:outerShdw blurRad="38100" dist="38100" dir="2700000" algn="tl">
                    <a:srgbClr val="000000"/>
                  </a:outerShdw>
                </a:effectLst>
                <a:latin typeface="Arial" charset="0"/>
              </a:rPr>
              <a:t>highlight or underline the key </a:t>
            </a:r>
          </a:p>
          <a:p>
            <a:pPr marL="342900" indent="-342900">
              <a:defRPr/>
            </a:pPr>
            <a:r>
              <a:rPr lang="en-US" sz="800" dirty="0">
                <a:effectLst>
                  <a:outerShdw blurRad="38100" dist="38100" dir="2700000" algn="tl">
                    <a:srgbClr val="000000"/>
                  </a:outerShdw>
                </a:effectLst>
                <a:latin typeface="Arial" charset="0"/>
              </a:rPr>
              <a:t>points of the process.</a:t>
            </a:r>
          </a:p>
          <a:p>
            <a:pPr marL="342900" indent="-342900">
              <a:defRPr/>
            </a:pPr>
            <a:r>
              <a:rPr lang="en-US" sz="800" dirty="0">
                <a:effectLst>
                  <a:outerShdw blurRad="38100" dist="38100" dir="2700000" algn="tl">
                    <a:srgbClr val="000000"/>
                  </a:outerShdw>
                </a:effectLst>
                <a:latin typeface="Arial" charset="0"/>
              </a:rPr>
              <a:t>2. List documents and records </a:t>
            </a:r>
          </a:p>
          <a:p>
            <a:pPr marL="342900" indent="-342900">
              <a:defRPr/>
            </a:pPr>
            <a:r>
              <a:rPr lang="en-US" sz="800" dirty="0">
                <a:effectLst>
                  <a:outerShdw blurRad="38100" dist="38100" dir="2700000" algn="tl">
                    <a:srgbClr val="000000"/>
                  </a:outerShdw>
                </a:effectLst>
                <a:latin typeface="Arial" charset="0"/>
              </a:rPr>
              <a:t>to the process.</a:t>
            </a:r>
          </a:p>
          <a:p>
            <a:pPr marL="342900" indent="-342900">
              <a:defRPr/>
            </a:pPr>
            <a:r>
              <a:rPr lang="en-US" sz="800" dirty="0">
                <a:effectLst>
                  <a:outerShdw blurRad="38100" dist="38100" dir="2700000" algn="tl">
                    <a:srgbClr val="000000"/>
                  </a:outerShdw>
                </a:effectLst>
                <a:latin typeface="Arial" charset="0"/>
              </a:rPr>
              <a:t>3. Identify the activities you intend</a:t>
            </a:r>
          </a:p>
          <a:p>
            <a:pPr marL="342900" indent="-342900">
              <a:defRPr/>
            </a:pPr>
            <a:r>
              <a:rPr lang="en-US" sz="800" dirty="0">
                <a:effectLst>
                  <a:outerShdw blurRad="38100" dist="38100" dir="2700000" algn="tl">
                    <a:srgbClr val="000000"/>
                  </a:outerShdw>
                </a:effectLst>
                <a:latin typeface="Arial" charset="0"/>
              </a:rPr>
              <a:t>to audit.</a:t>
            </a:r>
          </a:p>
          <a:p>
            <a:pPr marL="342900" indent="-342900">
              <a:defRPr/>
            </a:pPr>
            <a:endParaRPr lang="en-US" sz="800" dirty="0">
              <a:effectLst>
                <a:outerShdw blurRad="38100" dist="38100" dir="2700000" algn="tl">
                  <a:srgbClr val="000000"/>
                </a:outerShdw>
              </a:effectLst>
              <a:latin typeface="Arial" charset="0"/>
            </a:endParaRPr>
          </a:p>
        </p:txBody>
      </p:sp>
      <p:sp>
        <p:nvSpPr>
          <p:cNvPr id="28691" name="Rectangle 5">
            <a:extLst>
              <a:ext uri="{FF2B5EF4-FFF2-40B4-BE49-F238E27FC236}">
                <a16:creationId xmlns:a16="http://schemas.microsoft.com/office/drawing/2014/main" id="{3AB2715E-6BCC-A467-B70F-921C499FFA38}"/>
              </a:ext>
            </a:extLst>
          </p:cNvPr>
          <p:cNvSpPr>
            <a:spLocks noChangeArrowheads="1"/>
          </p:cNvSpPr>
          <p:nvPr/>
        </p:nvSpPr>
        <p:spPr bwMode="auto">
          <a:xfrm>
            <a:off x="5643565" y="1338629"/>
            <a:ext cx="2133600" cy="2209800"/>
          </a:xfrm>
          <a:prstGeom prst="rect">
            <a:avLst/>
          </a:prstGeom>
          <a:noFill/>
          <a:ln>
            <a:noFill/>
          </a:ln>
          <a:effectLst/>
        </p:spPr>
        <p:txBody>
          <a:bodyPr wrap="none"/>
          <a:lstStyle/>
          <a:p>
            <a:pPr marL="342900" indent="-342900">
              <a:defRPr/>
            </a:pPr>
            <a:r>
              <a:rPr lang="en-US" sz="800" dirty="0">
                <a:effectLst>
                  <a:outerShdw blurRad="38100" dist="38100" dir="2700000" algn="tl">
                    <a:srgbClr val="000000"/>
                  </a:outerShdw>
                </a:effectLst>
                <a:latin typeface="Arial" charset="0"/>
              </a:rPr>
              <a:t>Opening Meeting</a:t>
            </a:r>
          </a:p>
          <a:p>
            <a:pPr marL="342900" indent="-342900">
              <a:defRPr/>
            </a:pPr>
            <a:r>
              <a:rPr lang="en-US" sz="800" u="sng" dirty="0">
                <a:effectLst>
                  <a:outerShdw blurRad="38100" dist="38100" dir="2700000" algn="tl">
                    <a:srgbClr val="000000"/>
                  </a:outerShdw>
                </a:effectLst>
                <a:latin typeface="Arial" charset="0"/>
              </a:rPr>
              <a:t>3. Objectives </a:t>
            </a:r>
          </a:p>
          <a:p>
            <a:pPr marL="342900" indent="-342900">
              <a:defRPr/>
            </a:pPr>
            <a:endParaRPr lang="en-US" sz="800" u="sng" dirty="0">
              <a:effectLst>
                <a:outerShdw blurRad="38100" dist="38100" dir="2700000" algn="tl">
                  <a:srgbClr val="000000"/>
                </a:outerShdw>
              </a:effectLst>
              <a:latin typeface="Arial" charset="0"/>
            </a:endParaRPr>
          </a:p>
          <a:p>
            <a:pPr marL="342900" indent="-342900">
              <a:defRPr/>
            </a:pPr>
            <a:r>
              <a:rPr lang="en-US" sz="800" dirty="0">
                <a:effectLst>
                  <a:outerShdw blurRad="38100" dist="38100" dir="2700000" algn="tl">
                    <a:srgbClr val="000000"/>
                  </a:outerShdw>
                </a:effectLst>
                <a:latin typeface="Arial" charset="0"/>
              </a:rPr>
              <a:t>1. Send an email to the area manager </a:t>
            </a:r>
          </a:p>
          <a:p>
            <a:pPr marL="342900" indent="-342900">
              <a:defRPr/>
            </a:pPr>
            <a:r>
              <a:rPr lang="en-US" sz="800" dirty="0">
                <a:effectLst>
                  <a:outerShdw blurRad="38100" dist="38100" dir="2700000" algn="tl">
                    <a:srgbClr val="000000"/>
                  </a:outerShdw>
                </a:effectLst>
                <a:latin typeface="Arial" charset="0"/>
              </a:rPr>
              <a:t>to schedule the audit.</a:t>
            </a:r>
          </a:p>
          <a:p>
            <a:pPr marL="342900" indent="-342900">
              <a:defRPr/>
            </a:pPr>
            <a:r>
              <a:rPr lang="en-US" sz="800" dirty="0">
                <a:effectLst>
                  <a:outerShdw blurRad="38100" dist="38100" dir="2700000" algn="tl">
                    <a:srgbClr val="000000"/>
                  </a:outerShdw>
                </a:effectLst>
                <a:latin typeface="Arial" charset="0"/>
              </a:rPr>
              <a:t>2. Area manager will respond with a list </a:t>
            </a:r>
          </a:p>
          <a:p>
            <a:pPr marL="342900" indent="-342900">
              <a:defRPr/>
            </a:pPr>
            <a:r>
              <a:rPr lang="en-US" sz="800" dirty="0">
                <a:effectLst>
                  <a:outerShdw blurRad="38100" dist="38100" dir="2700000" algn="tl">
                    <a:srgbClr val="000000"/>
                  </a:outerShdw>
                </a:effectLst>
                <a:latin typeface="Arial" charset="0"/>
              </a:rPr>
              <a:t>of all responsible parties.</a:t>
            </a:r>
          </a:p>
          <a:p>
            <a:pPr marL="342900" indent="-342900">
              <a:defRPr/>
            </a:pPr>
            <a:r>
              <a:rPr lang="en-US" sz="800" dirty="0">
                <a:effectLst>
                  <a:outerShdw blurRad="38100" dist="38100" dir="2700000" algn="tl">
                    <a:srgbClr val="000000"/>
                  </a:outerShdw>
                </a:effectLst>
                <a:latin typeface="Arial" charset="0"/>
              </a:rPr>
              <a:t>3. A date and time will be scheduled for the </a:t>
            </a:r>
          </a:p>
          <a:p>
            <a:pPr marL="342900" indent="-342900">
              <a:defRPr/>
            </a:pPr>
            <a:r>
              <a:rPr lang="en-US" sz="800" dirty="0">
                <a:effectLst>
                  <a:outerShdw blurRad="38100" dist="38100" dir="2700000" algn="tl">
                    <a:srgbClr val="000000"/>
                  </a:outerShdw>
                </a:effectLst>
                <a:latin typeface="Arial" charset="0"/>
              </a:rPr>
              <a:t>opening meeting.</a:t>
            </a:r>
          </a:p>
          <a:p>
            <a:pPr marL="342900" indent="-342900">
              <a:defRPr/>
            </a:pPr>
            <a:r>
              <a:rPr lang="en-US" sz="800" dirty="0">
                <a:effectLst>
                  <a:outerShdw blurRad="38100" dist="38100" dir="2700000" algn="tl">
                    <a:srgbClr val="000000"/>
                  </a:outerShdw>
                </a:effectLst>
                <a:latin typeface="Arial" charset="0"/>
              </a:rPr>
              <a:t>4. In the opening meeting attendance </a:t>
            </a:r>
          </a:p>
          <a:p>
            <a:pPr marL="342900" indent="-342900">
              <a:defRPr/>
            </a:pPr>
            <a:r>
              <a:rPr lang="en-US" sz="800" dirty="0">
                <a:effectLst>
                  <a:outerShdw blurRad="38100" dist="38100" dir="2700000" algn="tl">
                    <a:srgbClr val="000000"/>
                  </a:outerShdw>
                </a:effectLst>
                <a:latin typeface="Arial" charset="0"/>
              </a:rPr>
              <a:t>record must be kept. Use the Process Audit </a:t>
            </a:r>
          </a:p>
          <a:p>
            <a:pPr marL="342900" indent="-342900">
              <a:defRPr/>
            </a:pPr>
            <a:r>
              <a:rPr lang="en-US" sz="800" dirty="0">
                <a:effectLst>
                  <a:outerShdw blurRad="38100" dist="38100" dir="2700000" algn="tl">
                    <a:srgbClr val="000000"/>
                  </a:outerShdw>
                </a:effectLst>
                <a:latin typeface="Arial" charset="0"/>
              </a:rPr>
              <a:t>Check Sheet F8302.2.</a:t>
            </a:r>
          </a:p>
          <a:p>
            <a:pPr marL="342900" indent="-342900">
              <a:defRPr/>
            </a:pPr>
            <a:r>
              <a:rPr lang="en-US" sz="800" dirty="0">
                <a:effectLst>
                  <a:outerShdw blurRad="38100" dist="38100" dir="2700000" algn="tl">
                    <a:srgbClr val="000000"/>
                  </a:outerShdw>
                </a:effectLst>
                <a:latin typeface="Arial" charset="0"/>
              </a:rPr>
              <a:t>5. Confirm the audit plan.</a:t>
            </a:r>
          </a:p>
          <a:p>
            <a:pPr marL="342900" indent="-342900">
              <a:defRPr/>
            </a:pPr>
            <a:r>
              <a:rPr lang="en-US" sz="800" dirty="0">
                <a:effectLst>
                  <a:outerShdw blurRad="38100" dist="38100" dir="2700000" algn="tl">
                    <a:srgbClr val="000000"/>
                  </a:outerShdw>
                </a:effectLst>
                <a:latin typeface="Arial" charset="0"/>
              </a:rPr>
              <a:t>6. Provide a short summary of how the audit </a:t>
            </a:r>
          </a:p>
          <a:p>
            <a:pPr marL="342900" indent="-342900">
              <a:defRPr/>
            </a:pPr>
            <a:r>
              <a:rPr lang="en-US" sz="800" dirty="0">
                <a:effectLst>
                  <a:outerShdw blurRad="38100" dist="38100" dir="2700000" algn="tl">
                    <a:srgbClr val="000000"/>
                  </a:outerShdw>
                </a:effectLst>
                <a:latin typeface="Arial" charset="0"/>
              </a:rPr>
              <a:t>activities will be conducted.</a:t>
            </a:r>
          </a:p>
          <a:p>
            <a:pPr marL="342900" indent="-342900">
              <a:defRPr/>
            </a:pPr>
            <a:r>
              <a:rPr lang="en-US" sz="800" dirty="0">
                <a:effectLst>
                  <a:outerShdw blurRad="38100" dist="38100" dir="2700000" algn="tl">
                    <a:srgbClr val="000000"/>
                  </a:outerShdw>
                </a:effectLst>
                <a:latin typeface="Arial" charset="0"/>
              </a:rPr>
              <a:t>7. Provide opportunity for questions and </a:t>
            </a:r>
          </a:p>
          <a:p>
            <a:pPr marL="342900" indent="-342900">
              <a:defRPr/>
            </a:pPr>
            <a:r>
              <a:rPr lang="en-US" sz="800" dirty="0">
                <a:effectLst>
                  <a:outerShdw blurRad="38100" dist="38100" dir="2700000" algn="tl">
                    <a:srgbClr val="000000"/>
                  </a:outerShdw>
                </a:effectLst>
                <a:latin typeface="Arial" charset="0"/>
              </a:rPr>
              <a:t>concerns with the audit or process.</a:t>
            </a:r>
          </a:p>
          <a:p>
            <a:pPr marL="342900" indent="-342900">
              <a:defRPr/>
            </a:pPr>
            <a:endParaRPr lang="en-US" sz="800" dirty="0">
              <a:effectLst>
                <a:outerShdw blurRad="38100" dist="38100" dir="2700000" algn="tl">
                  <a:srgbClr val="000000"/>
                </a:outerShdw>
              </a:effectLst>
              <a:latin typeface="Arial" charset="0"/>
            </a:endParaRPr>
          </a:p>
          <a:p>
            <a:pPr marL="342900" indent="-342900">
              <a:defRPr/>
            </a:pPr>
            <a:endParaRPr lang="en-US" sz="800" dirty="0">
              <a:effectLst>
                <a:outerShdw blurRad="38100" dist="38100" dir="2700000" algn="tl">
                  <a:srgbClr val="000000"/>
                </a:outerShdw>
              </a:effectLst>
              <a:latin typeface="Arial" charset="0"/>
            </a:endParaRPr>
          </a:p>
          <a:p>
            <a:pPr marL="342900" indent="-342900">
              <a:defRPr/>
            </a:pPr>
            <a:endParaRPr lang="en-US" sz="800" dirty="0">
              <a:effectLst>
                <a:outerShdw blurRad="38100" dist="38100" dir="2700000" algn="tl">
                  <a:srgbClr val="000000"/>
                </a:outerShdw>
              </a:effectLst>
              <a:latin typeface="Arial" charset="0"/>
            </a:endParaRPr>
          </a:p>
          <a:p>
            <a:pPr marL="342900" indent="-342900">
              <a:defRPr/>
            </a:pPr>
            <a:endParaRPr lang="en-US" sz="800" dirty="0">
              <a:effectLst>
                <a:outerShdw blurRad="38100" dist="38100" dir="2700000" algn="tl">
                  <a:srgbClr val="000000"/>
                </a:outerShdw>
              </a:effectLst>
              <a:latin typeface="Arial" charset="0"/>
            </a:endParaRPr>
          </a:p>
        </p:txBody>
      </p:sp>
      <p:sp>
        <p:nvSpPr>
          <p:cNvPr id="28692" name="Rectangle 6">
            <a:extLst>
              <a:ext uri="{FF2B5EF4-FFF2-40B4-BE49-F238E27FC236}">
                <a16:creationId xmlns:a16="http://schemas.microsoft.com/office/drawing/2014/main" id="{7DF0571E-BA1B-41C0-D607-B527FEB73704}"/>
              </a:ext>
            </a:extLst>
          </p:cNvPr>
          <p:cNvSpPr>
            <a:spLocks noChangeArrowheads="1"/>
          </p:cNvSpPr>
          <p:nvPr/>
        </p:nvSpPr>
        <p:spPr bwMode="auto">
          <a:xfrm>
            <a:off x="8229600" y="1351848"/>
            <a:ext cx="2362200" cy="2286000"/>
          </a:xfrm>
          <a:prstGeom prst="rect">
            <a:avLst/>
          </a:prstGeom>
          <a:noFill/>
          <a:ln>
            <a:noFill/>
          </a:ln>
          <a:effectLst/>
        </p:spPr>
        <p:txBody>
          <a:bodyPr wrap="none"/>
          <a:lstStyle/>
          <a:p>
            <a:pPr marL="342900" indent="-342900">
              <a:defRPr/>
            </a:pPr>
            <a:r>
              <a:rPr lang="en-US" sz="800" dirty="0">
                <a:effectLst>
                  <a:outerShdw blurRad="38100" dist="38100" dir="2700000" algn="tl">
                    <a:srgbClr val="000000"/>
                  </a:outerShdw>
                </a:effectLst>
                <a:latin typeface="Arial" charset="0"/>
              </a:rPr>
              <a:t>Conduct the Audit</a:t>
            </a:r>
          </a:p>
          <a:p>
            <a:pPr marL="342900" indent="-342900">
              <a:defRPr/>
            </a:pPr>
            <a:r>
              <a:rPr lang="en-US" sz="800" u="sng" dirty="0">
                <a:effectLst>
                  <a:outerShdw blurRad="38100" dist="38100" dir="2700000" algn="tl">
                    <a:srgbClr val="000000"/>
                  </a:outerShdw>
                </a:effectLst>
                <a:latin typeface="Arial" charset="0"/>
              </a:rPr>
              <a:t>4. Floor Audit Documented Procedures</a:t>
            </a:r>
          </a:p>
          <a:p>
            <a:pPr marL="342900" indent="-342900">
              <a:defRPr/>
            </a:pPr>
            <a:endParaRPr lang="en-US" sz="800" u="sng" dirty="0">
              <a:effectLst>
                <a:outerShdw blurRad="38100" dist="38100" dir="2700000" algn="tl">
                  <a:srgbClr val="000000"/>
                </a:outerShdw>
              </a:effectLst>
              <a:latin typeface="Arial" charset="0"/>
            </a:endParaRPr>
          </a:p>
          <a:p>
            <a:pPr marL="342900" indent="-342900">
              <a:defRPr/>
            </a:pPr>
            <a:r>
              <a:rPr lang="en-US" sz="800" dirty="0">
                <a:effectLst>
                  <a:outerShdw blurRad="38100" dist="38100" dir="2700000" algn="tl">
                    <a:srgbClr val="000000"/>
                  </a:outerShdw>
                </a:effectLst>
                <a:latin typeface="Arial" charset="0"/>
              </a:rPr>
              <a:t>1. Have the person describe the process steps.</a:t>
            </a:r>
          </a:p>
          <a:p>
            <a:pPr marL="342900" indent="-342900">
              <a:defRPr/>
            </a:pPr>
            <a:r>
              <a:rPr lang="en-US" sz="800" dirty="0">
                <a:effectLst>
                  <a:outerShdw blurRad="38100" dist="38100" dir="2700000" algn="tl">
                    <a:srgbClr val="000000"/>
                  </a:outerShdw>
                </a:effectLst>
                <a:latin typeface="Arial" charset="0"/>
              </a:rPr>
              <a:t>2. Does the process get the materials and</a:t>
            </a:r>
          </a:p>
          <a:p>
            <a:pPr marL="342900" indent="-342900">
              <a:defRPr/>
            </a:pPr>
            <a:r>
              <a:rPr lang="en-US" sz="800" dirty="0">
                <a:effectLst>
                  <a:outerShdw blurRad="38100" dist="38100" dir="2700000" algn="tl">
                    <a:srgbClr val="000000"/>
                  </a:outerShdw>
                </a:effectLst>
                <a:latin typeface="Arial" charset="0"/>
              </a:rPr>
              <a:t> information needed to do the work?</a:t>
            </a:r>
          </a:p>
          <a:p>
            <a:pPr marL="342900" indent="-342900">
              <a:defRPr/>
            </a:pPr>
            <a:r>
              <a:rPr lang="en-US" sz="800" dirty="0">
                <a:effectLst>
                  <a:outerShdw blurRad="38100" dist="38100" dir="2700000" algn="tl">
                    <a:srgbClr val="000000"/>
                  </a:outerShdw>
                </a:effectLst>
                <a:latin typeface="Arial" charset="0"/>
              </a:rPr>
              <a:t>3. Is the process effective?</a:t>
            </a:r>
          </a:p>
          <a:p>
            <a:pPr marL="342900" indent="-342900">
              <a:defRPr/>
            </a:pPr>
            <a:r>
              <a:rPr lang="en-US" sz="800" dirty="0">
                <a:effectLst>
                  <a:outerShdw blurRad="38100" dist="38100" dir="2700000" algn="tl">
                    <a:srgbClr val="000000"/>
                  </a:outerShdw>
                </a:effectLst>
                <a:latin typeface="Arial" charset="0"/>
              </a:rPr>
              <a:t>4. What are the requirements for each process </a:t>
            </a:r>
          </a:p>
          <a:p>
            <a:pPr marL="342900" indent="-342900">
              <a:defRPr/>
            </a:pPr>
            <a:r>
              <a:rPr lang="en-US" sz="800" dirty="0">
                <a:effectLst>
                  <a:outerShdw blurRad="38100" dist="38100" dir="2700000" algn="tl">
                    <a:srgbClr val="000000"/>
                  </a:outerShdw>
                </a:effectLst>
                <a:latin typeface="Arial" charset="0"/>
              </a:rPr>
              <a:t>output?</a:t>
            </a:r>
          </a:p>
          <a:p>
            <a:pPr marL="342900" indent="-342900">
              <a:defRPr/>
            </a:pPr>
            <a:r>
              <a:rPr lang="en-US" sz="800" dirty="0">
                <a:effectLst>
                  <a:outerShdw blurRad="38100" dist="38100" dir="2700000" algn="tl">
                    <a:srgbClr val="000000"/>
                  </a:outerShdw>
                </a:effectLst>
                <a:latin typeface="Arial" charset="0"/>
              </a:rPr>
              <a:t>5. Improvement / preventive action opportunities?</a:t>
            </a:r>
          </a:p>
          <a:p>
            <a:pPr marL="342900" indent="-342900">
              <a:defRPr/>
            </a:pPr>
            <a:r>
              <a:rPr lang="en-US" sz="800" dirty="0">
                <a:effectLst>
                  <a:outerShdw blurRad="38100" dist="38100" dir="2700000" algn="tl">
                    <a:srgbClr val="000000"/>
                  </a:outerShdw>
                </a:effectLst>
                <a:latin typeface="Arial" charset="0"/>
              </a:rPr>
              <a:t>6. Observe the process in action to ensure steps </a:t>
            </a:r>
          </a:p>
          <a:p>
            <a:pPr marL="342900" indent="-342900">
              <a:defRPr/>
            </a:pPr>
            <a:r>
              <a:rPr lang="en-US" sz="800" dirty="0">
                <a:effectLst>
                  <a:outerShdw blurRad="38100" dist="38100" dir="2700000" algn="tl">
                    <a:srgbClr val="000000"/>
                  </a:outerShdw>
                </a:effectLst>
                <a:latin typeface="Arial" charset="0"/>
              </a:rPr>
              <a:t>match the verbal description.</a:t>
            </a:r>
          </a:p>
          <a:p>
            <a:pPr marL="342900" indent="-342900">
              <a:defRPr/>
            </a:pPr>
            <a:r>
              <a:rPr lang="en-US" sz="800" dirty="0">
                <a:effectLst>
                  <a:outerShdw blurRad="38100" dist="38100" dir="2700000" algn="tl">
                    <a:srgbClr val="000000"/>
                  </a:outerShdw>
                </a:effectLst>
                <a:latin typeface="Arial" charset="0"/>
              </a:rPr>
              <a:t>7. Review records with an emphasis on ensuring </a:t>
            </a:r>
          </a:p>
          <a:p>
            <a:pPr marL="342900" indent="-342900">
              <a:defRPr/>
            </a:pPr>
            <a:r>
              <a:rPr lang="en-US" sz="800" dirty="0">
                <a:effectLst>
                  <a:outerShdw blurRad="38100" dist="38100" dir="2700000" algn="tl">
                    <a:srgbClr val="000000"/>
                  </a:outerShdw>
                </a:effectLst>
                <a:latin typeface="Arial" charset="0"/>
              </a:rPr>
              <a:t>all output goals are met.</a:t>
            </a:r>
          </a:p>
          <a:p>
            <a:pPr marL="342900" indent="-342900">
              <a:defRPr/>
            </a:pPr>
            <a:r>
              <a:rPr lang="en-US" sz="800" dirty="0">
                <a:effectLst>
                  <a:outerShdw blurRad="38100" dist="38100" dir="2700000" algn="tl">
                    <a:srgbClr val="000000"/>
                  </a:outerShdw>
                </a:effectLst>
                <a:latin typeface="Arial" charset="0"/>
              </a:rPr>
              <a:t>8. Is appropriate action taken if output goals are </a:t>
            </a:r>
          </a:p>
          <a:p>
            <a:pPr marL="342900" indent="-342900">
              <a:defRPr/>
            </a:pPr>
            <a:r>
              <a:rPr lang="en-US" sz="800" dirty="0">
                <a:effectLst>
                  <a:outerShdw blurRad="38100" dist="38100" dir="2700000" algn="tl">
                    <a:srgbClr val="000000"/>
                  </a:outerShdw>
                </a:effectLst>
                <a:latin typeface="Arial" charset="0"/>
              </a:rPr>
              <a:t>not met?</a:t>
            </a:r>
          </a:p>
          <a:p>
            <a:pPr marL="342900" indent="-342900">
              <a:defRPr/>
            </a:pPr>
            <a:endParaRPr lang="en-US" sz="800" dirty="0">
              <a:effectLst>
                <a:outerShdw blurRad="38100" dist="38100" dir="2700000" algn="tl">
                  <a:srgbClr val="000000"/>
                </a:outerShdw>
              </a:effectLst>
              <a:latin typeface="Arial" charset="0"/>
            </a:endParaRPr>
          </a:p>
        </p:txBody>
      </p:sp>
      <p:sp>
        <p:nvSpPr>
          <p:cNvPr id="66566" name="Rectangle 8">
            <a:extLst>
              <a:ext uri="{FF2B5EF4-FFF2-40B4-BE49-F238E27FC236}">
                <a16:creationId xmlns:a16="http://schemas.microsoft.com/office/drawing/2014/main" id="{415C7BD0-4B90-642B-1161-21408AA726B7}"/>
              </a:ext>
            </a:extLst>
          </p:cNvPr>
          <p:cNvSpPr>
            <a:spLocks noChangeArrowheads="1"/>
          </p:cNvSpPr>
          <p:nvPr/>
        </p:nvSpPr>
        <p:spPr bwMode="auto">
          <a:xfrm>
            <a:off x="1589088" y="3705225"/>
            <a:ext cx="2133600"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800" b="1">
                <a:latin typeface="Arial" panose="020B0604020202020204" pitchFamily="34" charset="0"/>
              </a:rPr>
              <a:t>Conduct the Audit</a:t>
            </a:r>
          </a:p>
          <a:p>
            <a:pPr eaLnBrk="1" hangingPunct="1">
              <a:lnSpc>
                <a:spcPct val="100000"/>
              </a:lnSpc>
              <a:spcBef>
                <a:spcPct val="0"/>
              </a:spcBef>
              <a:buFontTx/>
              <a:buNone/>
            </a:pPr>
            <a:r>
              <a:rPr lang="en-US" altLang="en-US" sz="800" b="1" u="sng">
                <a:latin typeface="Arial" panose="020B0604020202020204" pitchFamily="34" charset="0"/>
              </a:rPr>
              <a:t>5. Floor Audit Undocumented Procedures</a:t>
            </a:r>
          </a:p>
          <a:p>
            <a:pPr eaLnBrk="1" hangingPunct="1">
              <a:lnSpc>
                <a:spcPct val="100000"/>
              </a:lnSpc>
              <a:spcBef>
                <a:spcPct val="0"/>
              </a:spcBef>
              <a:buFontTx/>
              <a:buNone/>
            </a:pPr>
            <a:endParaRPr lang="en-US" altLang="en-US" sz="800" b="1" u="sng">
              <a:latin typeface="Arial" panose="020B0604020202020204" pitchFamily="34" charset="0"/>
            </a:endParaRPr>
          </a:p>
          <a:p>
            <a:pPr eaLnBrk="1" hangingPunct="1">
              <a:lnSpc>
                <a:spcPct val="100000"/>
              </a:lnSpc>
              <a:spcBef>
                <a:spcPct val="0"/>
              </a:spcBef>
              <a:buFontTx/>
              <a:buNone/>
            </a:pPr>
            <a:r>
              <a:rPr lang="en-US" altLang="en-US" sz="800">
                <a:latin typeface="Arial" panose="020B0604020202020204" pitchFamily="34" charset="0"/>
              </a:rPr>
              <a:t>1. What is the status of any open corrective </a:t>
            </a:r>
          </a:p>
          <a:p>
            <a:pPr eaLnBrk="1" hangingPunct="1">
              <a:lnSpc>
                <a:spcPct val="100000"/>
              </a:lnSpc>
              <a:spcBef>
                <a:spcPct val="0"/>
              </a:spcBef>
              <a:buFontTx/>
              <a:buNone/>
            </a:pPr>
            <a:r>
              <a:rPr lang="en-US" altLang="en-US" sz="800">
                <a:latin typeface="Arial" panose="020B0604020202020204" pitchFamily="34" charset="0"/>
              </a:rPr>
              <a:t>actions?</a:t>
            </a:r>
          </a:p>
          <a:p>
            <a:pPr eaLnBrk="1" hangingPunct="1">
              <a:lnSpc>
                <a:spcPct val="100000"/>
              </a:lnSpc>
              <a:spcBef>
                <a:spcPct val="0"/>
              </a:spcBef>
              <a:buFontTx/>
              <a:buNone/>
            </a:pPr>
            <a:r>
              <a:rPr lang="en-US" altLang="en-US" sz="800">
                <a:latin typeface="Arial" panose="020B0604020202020204" pitchFamily="34" charset="0"/>
              </a:rPr>
              <a:t>2. Follow your audit plan.</a:t>
            </a:r>
          </a:p>
          <a:p>
            <a:pPr eaLnBrk="1" hangingPunct="1">
              <a:lnSpc>
                <a:spcPct val="100000"/>
              </a:lnSpc>
              <a:spcBef>
                <a:spcPct val="0"/>
              </a:spcBef>
              <a:buFontTx/>
              <a:buNone/>
            </a:pPr>
            <a:r>
              <a:rPr lang="en-US" altLang="en-US" sz="800">
                <a:latin typeface="Arial" panose="020B0604020202020204" pitchFamily="34" charset="0"/>
              </a:rPr>
              <a:t>3. Take lots of detailed notes.</a:t>
            </a:r>
          </a:p>
          <a:p>
            <a:pPr eaLnBrk="1" hangingPunct="1">
              <a:lnSpc>
                <a:spcPct val="100000"/>
              </a:lnSpc>
              <a:spcBef>
                <a:spcPct val="0"/>
              </a:spcBef>
              <a:buFontTx/>
              <a:buNone/>
            </a:pPr>
            <a:r>
              <a:rPr lang="en-US" altLang="en-US" sz="800">
                <a:latin typeface="Arial" panose="020B0604020202020204" pitchFamily="34" charset="0"/>
              </a:rPr>
              <a:t>4. Interview people who perform process </a:t>
            </a:r>
          </a:p>
          <a:p>
            <a:pPr eaLnBrk="1" hangingPunct="1">
              <a:lnSpc>
                <a:spcPct val="100000"/>
              </a:lnSpc>
              <a:spcBef>
                <a:spcPct val="0"/>
              </a:spcBef>
              <a:buFontTx/>
              <a:buNone/>
            </a:pPr>
            <a:r>
              <a:rPr lang="en-US" altLang="en-US" sz="800">
                <a:latin typeface="Arial" panose="020B0604020202020204" pitchFamily="34" charset="0"/>
              </a:rPr>
              <a:t>activities.</a:t>
            </a:r>
          </a:p>
          <a:p>
            <a:pPr eaLnBrk="1" hangingPunct="1">
              <a:lnSpc>
                <a:spcPct val="100000"/>
              </a:lnSpc>
              <a:spcBef>
                <a:spcPct val="0"/>
              </a:spcBef>
              <a:buFontTx/>
              <a:buNone/>
            </a:pPr>
            <a:r>
              <a:rPr lang="en-US" altLang="en-US" sz="800">
                <a:latin typeface="Arial" panose="020B0604020202020204" pitchFamily="34" charset="0"/>
              </a:rPr>
              <a:t>5. Compare the person’s verbal description</a:t>
            </a:r>
          </a:p>
          <a:p>
            <a:pPr eaLnBrk="1" hangingPunct="1">
              <a:lnSpc>
                <a:spcPct val="100000"/>
              </a:lnSpc>
              <a:spcBef>
                <a:spcPct val="0"/>
              </a:spcBef>
              <a:buFontTx/>
              <a:buNone/>
            </a:pPr>
            <a:r>
              <a:rPr lang="en-US" altLang="en-US" sz="800">
                <a:latin typeface="Arial" panose="020B0604020202020204" pitchFamily="34" charset="0"/>
              </a:rPr>
              <a:t> of how  to perform the activity to the </a:t>
            </a:r>
          </a:p>
          <a:p>
            <a:pPr eaLnBrk="1" hangingPunct="1">
              <a:lnSpc>
                <a:spcPct val="100000"/>
              </a:lnSpc>
              <a:spcBef>
                <a:spcPct val="0"/>
              </a:spcBef>
              <a:buFontTx/>
              <a:buNone/>
            </a:pPr>
            <a:r>
              <a:rPr lang="en-US" altLang="en-US" sz="800">
                <a:latin typeface="Arial" panose="020B0604020202020204" pitchFamily="34" charset="0"/>
              </a:rPr>
              <a:t>documented procedure. It should match.</a:t>
            </a:r>
          </a:p>
          <a:p>
            <a:pPr eaLnBrk="1" hangingPunct="1">
              <a:lnSpc>
                <a:spcPct val="100000"/>
              </a:lnSpc>
              <a:spcBef>
                <a:spcPct val="0"/>
              </a:spcBef>
              <a:buFontTx/>
              <a:buNone/>
            </a:pPr>
            <a:r>
              <a:rPr lang="en-US" altLang="en-US" sz="800">
                <a:latin typeface="Arial" panose="020B0604020202020204" pitchFamily="34" charset="0"/>
              </a:rPr>
              <a:t>6. Review records related to the activities </a:t>
            </a:r>
          </a:p>
          <a:p>
            <a:pPr eaLnBrk="1" hangingPunct="1">
              <a:lnSpc>
                <a:spcPct val="100000"/>
              </a:lnSpc>
              <a:spcBef>
                <a:spcPct val="0"/>
              </a:spcBef>
              <a:buFontTx/>
              <a:buNone/>
            </a:pPr>
            <a:r>
              <a:rPr lang="en-US" altLang="en-US" sz="800">
                <a:latin typeface="Arial" panose="020B0604020202020204" pitchFamily="34" charset="0"/>
              </a:rPr>
              <a:t>audited.</a:t>
            </a:r>
          </a:p>
          <a:p>
            <a:pPr eaLnBrk="1" hangingPunct="1">
              <a:lnSpc>
                <a:spcPct val="100000"/>
              </a:lnSpc>
              <a:spcBef>
                <a:spcPct val="0"/>
              </a:spcBef>
              <a:buFontTx/>
              <a:buNone/>
            </a:pPr>
            <a:r>
              <a:rPr lang="en-US" altLang="en-US" sz="800">
                <a:latin typeface="Arial" panose="020B0604020202020204" pitchFamily="34" charset="0"/>
              </a:rPr>
              <a:t>7. A nonconformity must be confirmed by</a:t>
            </a:r>
          </a:p>
          <a:p>
            <a:pPr eaLnBrk="1" hangingPunct="1">
              <a:lnSpc>
                <a:spcPct val="100000"/>
              </a:lnSpc>
              <a:spcBef>
                <a:spcPct val="0"/>
              </a:spcBef>
              <a:buFontTx/>
              <a:buNone/>
            </a:pPr>
            <a:r>
              <a:rPr lang="en-US" altLang="en-US" sz="800">
                <a:latin typeface="Arial" panose="020B0604020202020204" pitchFamily="34" charset="0"/>
              </a:rPr>
              <a:t>the person interviewed or observed, a </a:t>
            </a:r>
          </a:p>
          <a:p>
            <a:pPr eaLnBrk="1" hangingPunct="1">
              <a:lnSpc>
                <a:spcPct val="100000"/>
              </a:lnSpc>
              <a:spcBef>
                <a:spcPct val="0"/>
              </a:spcBef>
              <a:buFontTx/>
              <a:buNone/>
            </a:pPr>
            <a:r>
              <a:rPr lang="en-US" altLang="en-US" sz="800">
                <a:latin typeface="Arial" panose="020B0604020202020204" pitchFamily="34" charset="0"/>
              </a:rPr>
              <a:t>supervisor, manager, or someone else. </a:t>
            </a:r>
          </a:p>
          <a:p>
            <a:pPr eaLnBrk="1" hangingPunct="1">
              <a:lnSpc>
                <a:spcPct val="100000"/>
              </a:lnSpc>
              <a:spcBef>
                <a:spcPct val="0"/>
              </a:spcBef>
              <a:buFontTx/>
              <a:buNone/>
            </a:pPr>
            <a:r>
              <a:rPr lang="en-US" altLang="en-US" sz="800">
                <a:latin typeface="Arial" panose="020B0604020202020204" pitchFamily="34" charset="0"/>
              </a:rPr>
              <a:t>This prevents issues later.</a:t>
            </a:r>
          </a:p>
          <a:p>
            <a:pPr eaLnBrk="1" hangingPunct="1">
              <a:lnSpc>
                <a:spcPct val="100000"/>
              </a:lnSpc>
              <a:spcBef>
                <a:spcPct val="0"/>
              </a:spcBef>
              <a:buFontTx/>
              <a:buNone/>
            </a:pPr>
            <a:r>
              <a:rPr lang="en-US" altLang="en-US" sz="800">
                <a:latin typeface="Arial" panose="020B0604020202020204" pitchFamily="34" charset="0"/>
              </a:rPr>
              <a:t>8. Summarize audit results with the area </a:t>
            </a:r>
          </a:p>
          <a:p>
            <a:pPr eaLnBrk="1" hangingPunct="1">
              <a:lnSpc>
                <a:spcPct val="100000"/>
              </a:lnSpc>
              <a:spcBef>
                <a:spcPct val="0"/>
              </a:spcBef>
              <a:buFontTx/>
              <a:buNone/>
            </a:pPr>
            <a:r>
              <a:rPr lang="en-US" altLang="en-US" sz="800">
                <a:latin typeface="Arial" panose="020B0604020202020204" pitchFamily="34" charset="0"/>
              </a:rPr>
              <a:t>manager before leaving the area. </a:t>
            </a:r>
          </a:p>
          <a:p>
            <a:pPr eaLnBrk="1" hangingPunct="1">
              <a:lnSpc>
                <a:spcPct val="100000"/>
              </a:lnSpc>
              <a:spcBef>
                <a:spcPct val="0"/>
              </a:spcBef>
              <a:buFontTx/>
              <a:buNone/>
            </a:pPr>
            <a:endParaRPr lang="en-US" altLang="en-US" sz="800">
              <a:latin typeface="Arial" panose="020B0604020202020204" pitchFamily="34" charset="0"/>
            </a:endParaRPr>
          </a:p>
          <a:p>
            <a:pPr eaLnBrk="1" hangingPunct="1">
              <a:lnSpc>
                <a:spcPct val="100000"/>
              </a:lnSpc>
              <a:spcBef>
                <a:spcPct val="0"/>
              </a:spcBef>
              <a:buFontTx/>
              <a:buNone/>
            </a:pPr>
            <a:r>
              <a:rPr lang="en-US" altLang="en-US" sz="800">
                <a:latin typeface="Arial" panose="020B0604020202020204" pitchFamily="34" charset="0"/>
              </a:rPr>
              <a:t>* Get a copy of the document with a </a:t>
            </a:r>
          </a:p>
          <a:p>
            <a:pPr eaLnBrk="1" hangingPunct="1">
              <a:lnSpc>
                <a:spcPct val="100000"/>
              </a:lnSpc>
              <a:spcBef>
                <a:spcPct val="0"/>
              </a:spcBef>
              <a:buFontTx/>
              <a:buNone/>
            </a:pPr>
            <a:r>
              <a:rPr lang="en-US" altLang="en-US" sz="800">
                <a:latin typeface="Arial" panose="020B0604020202020204" pitchFamily="34" charset="0"/>
              </a:rPr>
              <a:t>nonconformity (when possible).</a:t>
            </a:r>
          </a:p>
          <a:p>
            <a:pPr eaLnBrk="1" hangingPunct="1">
              <a:lnSpc>
                <a:spcPct val="100000"/>
              </a:lnSpc>
              <a:spcBef>
                <a:spcPct val="0"/>
              </a:spcBef>
              <a:buFontTx/>
              <a:buNone/>
            </a:pPr>
            <a:r>
              <a:rPr lang="en-US" altLang="en-US" sz="800">
                <a:latin typeface="Arial" panose="020B0604020202020204" pitchFamily="34" charset="0"/>
              </a:rPr>
              <a:t>* Have all nonconformities confirmed by the </a:t>
            </a:r>
          </a:p>
          <a:p>
            <a:pPr eaLnBrk="1" hangingPunct="1">
              <a:lnSpc>
                <a:spcPct val="100000"/>
              </a:lnSpc>
              <a:spcBef>
                <a:spcPct val="0"/>
              </a:spcBef>
              <a:buFontTx/>
              <a:buNone/>
            </a:pPr>
            <a:r>
              <a:rPr lang="en-US" altLang="en-US" sz="800">
                <a:latin typeface="Arial" panose="020B0604020202020204" pitchFamily="34" charset="0"/>
              </a:rPr>
              <a:t>second auditor.</a:t>
            </a:r>
          </a:p>
          <a:p>
            <a:pPr eaLnBrk="1" hangingPunct="1">
              <a:lnSpc>
                <a:spcPct val="100000"/>
              </a:lnSpc>
              <a:spcBef>
                <a:spcPct val="0"/>
              </a:spcBef>
              <a:buFontTx/>
              <a:buNone/>
            </a:pPr>
            <a:endParaRPr lang="en-US" altLang="en-US" sz="800" b="1">
              <a:latin typeface="Arial" panose="020B0604020202020204" pitchFamily="34" charset="0"/>
            </a:endParaRPr>
          </a:p>
          <a:p>
            <a:pPr eaLnBrk="1" hangingPunct="1">
              <a:lnSpc>
                <a:spcPct val="100000"/>
              </a:lnSpc>
              <a:spcBef>
                <a:spcPct val="0"/>
              </a:spcBef>
              <a:buFontTx/>
              <a:buNone/>
            </a:pPr>
            <a:endParaRPr lang="en-US" altLang="en-US" sz="800" b="1">
              <a:latin typeface="Arial" panose="020B0604020202020204" pitchFamily="34" charset="0"/>
            </a:endParaRPr>
          </a:p>
        </p:txBody>
      </p:sp>
      <p:sp>
        <p:nvSpPr>
          <p:cNvPr id="66567" name="Rectangle 9">
            <a:extLst>
              <a:ext uri="{FF2B5EF4-FFF2-40B4-BE49-F238E27FC236}">
                <a16:creationId xmlns:a16="http://schemas.microsoft.com/office/drawing/2014/main" id="{F93CDF08-7D30-DC46-633F-A6C1B0683719}"/>
              </a:ext>
            </a:extLst>
          </p:cNvPr>
          <p:cNvSpPr>
            <a:spLocks noChangeArrowheads="1"/>
          </p:cNvSpPr>
          <p:nvPr/>
        </p:nvSpPr>
        <p:spPr bwMode="auto">
          <a:xfrm>
            <a:off x="4038600" y="3733800"/>
            <a:ext cx="1981200"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800" b="1">
                <a:latin typeface="Arial" panose="020B0604020202020204" pitchFamily="34" charset="0"/>
              </a:rPr>
              <a:t>Closing Meeting </a:t>
            </a:r>
          </a:p>
          <a:p>
            <a:pPr eaLnBrk="1" hangingPunct="1">
              <a:lnSpc>
                <a:spcPct val="100000"/>
              </a:lnSpc>
              <a:spcBef>
                <a:spcPct val="0"/>
              </a:spcBef>
              <a:buFontTx/>
              <a:buNone/>
            </a:pPr>
            <a:r>
              <a:rPr lang="en-US" altLang="en-US" sz="800" b="1" u="sng">
                <a:latin typeface="Arial" panose="020B0604020202020204" pitchFamily="34" charset="0"/>
              </a:rPr>
              <a:t>6. Preparations</a:t>
            </a:r>
          </a:p>
          <a:p>
            <a:pPr eaLnBrk="1" hangingPunct="1">
              <a:lnSpc>
                <a:spcPct val="100000"/>
              </a:lnSpc>
              <a:spcBef>
                <a:spcPct val="0"/>
              </a:spcBef>
              <a:buFontTx/>
              <a:buNone/>
            </a:pPr>
            <a:endParaRPr lang="en-US" altLang="en-US" sz="800" b="1" u="sng">
              <a:latin typeface="Arial" panose="020B0604020202020204" pitchFamily="34" charset="0"/>
            </a:endParaRPr>
          </a:p>
          <a:p>
            <a:pPr eaLnBrk="1" hangingPunct="1">
              <a:lnSpc>
                <a:spcPct val="100000"/>
              </a:lnSpc>
              <a:spcBef>
                <a:spcPct val="0"/>
              </a:spcBef>
              <a:buFontTx/>
              <a:buNone/>
            </a:pPr>
            <a:r>
              <a:rPr lang="en-US" altLang="en-US" sz="800">
                <a:latin typeface="Arial" panose="020B0604020202020204" pitchFamily="34" charset="0"/>
              </a:rPr>
              <a:t>1. Summarize the results with</a:t>
            </a:r>
          </a:p>
          <a:p>
            <a:pPr eaLnBrk="1" hangingPunct="1">
              <a:lnSpc>
                <a:spcPct val="100000"/>
              </a:lnSpc>
              <a:spcBef>
                <a:spcPct val="0"/>
              </a:spcBef>
              <a:buFontTx/>
              <a:buNone/>
            </a:pPr>
            <a:r>
              <a:rPr lang="en-US" altLang="en-US" sz="800">
                <a:latin typeface="Arial" panose="020B0604020202020204" pitchFamily="34" charset="0"/>
              </a:rPr>
              <a:t>another auditor.</a:t>
            </a:r>
          </a:p>
          <a:p>
            <a:pPr eaLnBrk="1" hangingPunct="1">
              <a:lnSpc>
                <a:spcPct val="100000"/>
              </a:lnSpc>
              <a:spcBef>
                <a:spcPct val="0"/>
              </a:spcBef>
              <a:buFontTx/>
              <a:buNone/>
            </a:pPr>
            <a:r>
              <a:rPr lang="en-US" altLang="en-US" sz="800">
                <a:latin typeface="Arial" panose="020B0604020202020204" pitchFamily="34" charset="0"/>
              </a:rPr>
              <a:t>2. Evaluate the effectiveness of the </a:t>
            </a:r>
          </a:p>
          <a:p>
            <a:pPr eaLnBrk="1" hangingPunct="1">
              <a:lnSpc>
                <a:spcPct val="100000"/>
              </a:lnSpc>
              <a:spcBef>
                <a:spcPct val="0"/>
              </a:spcBef>
              <a:buFontTx/>
              <a:buNone/>
            </a:pPr>
            <a:r>
              <a:rPr lang="en-US" altLang="en-US" sz="800">
                <a:latin typeface="Arial" panose="020B0604020202020204" pitchFamily="34" charset="0"/>
              </a:rPr>
              <a:t>process.</a:t>
            </a:r>
          </a:p>
          <a:p>
            <a:pPr eaLnBrk="1" hangingPunct="1">
              <a:lnSpc>
                <a:spcPct val="100000"/>
              </a:lnSpc>
              <a:spcBef>
                <a:spcPct val="0"/>
              </a:spcBef>
              <a:buFontTx/>
              <a:buNone/>
            </a:pPr>
            <a:r>
              <a:rPr lang="en-US" altLang="en-US" sz="800">
                <a:latin typeface="Arial" panose="020B0604020202020204" pitchFamily="34" charset="0"/>
              </a:rPr>
              <a:t>3. All findings must be accompanied </a:t>
            </a:r>
          </a:p>
          <a:p>
            <a:pPr eaLnBrk="1" hangingPunct="1">
              <a:lnSpc>
                <a:spcPct val="100000"/>
              </a:lnSpc>
              <a:spcBef>
                <a:spcPct val="0"/>
              </a:spcBef>
              <a:buFontTx/>
              <a:buNone/>
            </a:pPr>
            <a:r>
              <a:rPr lang="en-US" altLang="en-US" sz="800">
                <a:latin typeface="Arial" panose="020B0604020202020204" pitchFamily="34" charset="0"/>
              </a:rPr>
              <a:t>by evidence; other wise, if findings are </a:t>
            </a:r>
          </a:p>
          <a:p>
            <a:pPr eaLnBrk="1" hangingPunct="1">
              <a:lnSpc>
                <a:spcPct val="100000"/>
              </a:lnSpc>
              <a:spcBef>
                <a:spcPct val="0"/>
              </a:spcBef>
              <a:buFontTx/>
              <a:buNone/>
            </a:pPr>
            <a:r>
              <a:rPr lang="en-US" altLang="en-US" sz="800">
                <a:latin typeface="Arial" panose="020B0604020202020204" pitchFamily="34" charset="0"/>
              </a:rPr>
              <a:t>challenged, they are just opinions.</a:t>
            </a:r>
          </a:p>
          <a:p>
            <a:pPr eaLnBrk="1" hangingPunct="1">
              <a:lnSpc>
                <a:spcPct val="100000"/>
              </a:lnSpc>
              <a:spcBef>
                <a:spcPct val="0"/>
              </a:spcBef>
              <a:buFontTx/>
              <a:buNone/>
            </a:pPr>
            <a:r>
              <a:rPr lang="en-US" altLang="en-US" sz="800">
                <a:latin typeface="Arial" panose="020B0604020202020204" pitchFamily="34" charset="0"/>
              </a:rPr>
              <a:t>4. Create a Process Audit Finding Form</a:t>
            </a:r>
          </a:p>
          <a:p>
            <a:pPr eaLnBrk="1" hangingPunct="1">
              <a:lnSpc>
                <a:spcPct val="100000"/>
              </a:lnSpc>
              <a:spcBef>
                <a:spcPct val="0"/>
              </a:spcBef>
              <a:buFontTx/>
              <a:buNone/>
            </a:pPr>
            <a:r>
              <a:rPr lang="en-US" altLang="en-US" sz="800">
                <a:latin typeface="Arial" panose="020B0604020202020204" pitchFamily="34" charset="0"/>
              </a:rPr>
              <a:t>F8302.3.</a:t>
            </a:r>
          </a:p>
          <a:p>
            <a:pPr eaLnBrk="1" hangingPunct="1">
              <a:lnSpc>
                <a:spcPct val="100000"/>
              </a:lnSpc>
              <a:spcBef>
                <a:spcPct val="0"/>
              </a:spcBef>
              <a:buFontTx/>
              <a:buNone/>
            </a:pPr>
            <a:r>
              <a:rPr lang="en-US" altLang="en-US" sz="800">
                <a:latin typeface="Arial" panose="020B0604020202020204" pitchFamily="34" charset="0"/>
              </a:rPr>
              <a:t>5. Ensure the finding is written in the </a:t>
            </a:r>
          </a:p>
          <a:p>
            <a:pPr eaLnBrk="1" hangingPunct="1">
              <a:lnSpc>
                <a:spcPct val="100000"/>
              </a:lnSpc>
              <a:spcBef>
                <a:spcPct val="0"/>
              </a:spcBef>
              <a:buFontTx/>
              <a:buNone/>
            </a:pPr>
            <a:r>
              <a:rPr lang="en-US" altLang="en-US" sz="800">
                <a:latin typeface="Arial" panose="020B0604020202020204" pitchFamily="34" charset="0"/>
              </a:rPr>
              <a:t>Three-Part Format.</a:t>
            </a:r>
          </a:p>
          <a:p>
            <a:pPr eaLnBrk="1" hangingPunct="1">
              <a:lnSpc>
                <a:spcPct val="100000"/>
              </a:lnSpc>
              <a:spcBef>
                <a:spcPct val="0"/>
              </a:spcBef>
              <a:buFontTx/>
              <a:buNone/>
            </a:pPr>
            <a:endParaRPr lang="en-US" altLang="en-US" sz="800">
              <a:latin typeface="Arial" panose="020B0604020202020204" pitchFamily="34" charset="0"/>
            </a:endParaRPr>
          </a:p>
          <a:p>
            <a:pPr eaLnBrk="1" hangingPunct="1">
              <a:lnSpc>
                <a:spcPct val="100000"/>
              </a:lnSpc>
              <a:spcBef>
                <a:spcPct val="0"/>
              </a:spcBef>
              <a:buFontTx/>
              <a:buAutoNum type="arabicPeriod"/>
            </a:pPr>
            <a:endParaRPr lang="en-US" altLang="en-US" sz="800">
              <a:latin typeface="Arial" panose="020B0604020202020204" pitchFamily="34" charset="0"/>
            </a:endParaRPr>
          </a:p>
        </p:txBody>
      </p:sp>
      <p:sp>
        <p:nvSpPr>
          <p:cNvPr id="66568" name="Rectangle 10">
            <a:extLst>
              <a:ext uri="{FF2B5EF4-FFF2-40B4-BE49-F238E27FC236}">
                <a16:creationId xmlns:a16="http://schemas.microsoft.com/office/drawing/2014/main" id="{67CDC554-17B2-EA4E-F611-619E8DA4114C}"/>
              </a:ext>
            </a:extLst>
          </p:cNvPr>
          <p:cNvSpPr>
            <a:spLocks noChangeArrowheads="1"/>
          </p:cNvSpPr>
          <p:nvPr/>
        </p:nvSpPr>
        <p:spPr bwMode="auto">
          <a:xfrm>
            <a:off x="6172201" y="3733800"/>
            <a:ext cx="20177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800" b="1">
                <a:latin typeface="Arial" panose="020B0604020202020204" pitchFamily="34" charset="0"/>
              </a:rPr>
              <a:t>Closing Meeting </a:t>
            </a:r>
          </a:p>
          <a:p>
            <a:pPr eaLnBrk="1" hangingPunct="1">
              <a:lnSpc>
                <a:spcPct val="100000"/>
              </a:lnSpc>
              <a:spcBef>
                <a:spcPct val="0"/>
              </a:spcBef>
              <a:buFontTx/>
              <a:buNone/>
            </a:pPr>
            <a:r>
              <a:rPr lang="en-US" altLang="en-US" sz="800" b="1" u="sng">
                <a:latin typeface="Arial" panose="020B0604020202020204" pitchFamily="34" charset="0"/>
              </a:rPr>
              <a:t>7. Objectives</a:t>
            </a:r>
          </a:p>
          <a:p>
            <a:pPr eaLnBrk="1" hangingPunct="1">
              <a:lnSpc>
                <a:spcPct val="100000"/>
              </a:lnSpc>
              <a:spcBef>
                <a:spcPct val="0"/>
              </a:spcBef>
              <a:buFontTx/>
              <a:buNone/>
            </a:pPr>
            <a:endParaRPr lang="en-US" altLang="en-US" sz="800">
              <a:latin typeface="Arial" panose="020B0604020202020204" pitchFamily="34" charset="0"/>
            </a:endParaRPr>
          </a:p>
          <a:p>
            <a:pPr eaLnBrk="1" hangingPunct="1">
              <a:lnSpc>
                <a:spcPct val="100000"/>
              </a:lnSpc>
              <a:spcBef>
                <a:spcPct val="0"/>
              </a:spcBef>
              <a:buFontTx/>
              <a:buNone/>
            </a:pPr>
            <a:r>
              <a:rPr lang="en-US" altLang="en-US" sz="800">
                <a:latin typeface="Arial" panose="020B0604020202020204" pitchFamily="34" charset="0"/>
              </a:rPr>
              <a:t>1. Send an email to the area manager </a:t>
            </a:r>
          </a:p>
          <a:p>
            <a:pPr eaLnBrk="1" hangingPunct="1">
              <a:lnSpc>
                <a:spcPct val="100000"/>
              </a:lnSpc>
              <a:spcBef>
                <a:spcPct val="0"/>
              </a:spcBef>
              <a:buFontTx/>
              <a:buNone/>
            </a:pPr>
            <a:r>
              <a:rPr lang="en-US" altLang="en-US" sz="800">
                <a:latin typeface="Arial" panose="020B0604020202020204" pitchFamily="34" charset="0"/>
              </a:rPr>
              <a:t>and all responsible parties to schedule the </a:t>
            </a:r>
          </a:p>
          <a:p>
            <a:pPr eaLnBrk="1" hangingPunct="1">
              <a:lnSpc>
                <a:spcPct val="100000"/>
              </a:lnSpc>
              <a:spcBef>
                <a:spcPct val="0"/>
              </a:spcBef>
              <a:buFontTx/>
              <a:buNone/>
            </a:pPr>
            <a:r>
              <a:rPr lang="en-US" altLang="en-US" sz="800">
                <a:latin typeface="Arial" panose="020B0604020202020204" pitchFamily="34" charset="0"/>
              </a:rPr>
              <a:t>closing meeting.</a:t>
            </a:r>
          </a:p>
          <a:p>
            <a:pPr eaLnBrk="1" hangingPunct="1">
              <a:lnSpc>
                <a:spcPct val="100000"/>
              </a:lnSpc>
              <a:spcBef>
                <a:spcPct val="0"/>
              </a:spcBef>
              <a:buFontTx/>
              <a:buNone/>
            </a:pPr>
            <a:r>
              <a:rPr lang="en-US" altLang="en-US" sz="800">
                <a:latin typeface="Arial" panose="020B0604020202020204" pitchFamily="34" charset="0"/>
              </a:rPr>
              <a:t>2. A date and time will be scheduled </a:t>
            </a:r>
          </a:p>
          <a:p>
            <a:pPr eaLnBrk="1" hangingPunct="1">
              <a:lnSpc>
                <a:spcPct val="100000"/>
              </a:lnSpc>
              <a:spcBef>
                <a:spcPct val="0"/>
              </a:spcBef>
              <a:buFontTx/>
              <a:buNone/>
            </a:pPr>
            <a:r>
              <a:rPr lang="en-US" altLang="en-US" sz="800">
                <a:latin typeface="Arial" panose="020B0604020202020204" pitchFamily="34" charset="0"/>
              </a:rPr>
              <a:t>for the closing meeting.</a:t>
            </a:r>
          </a:p>
          <a:p>
            <a:pPr eaLnBrk="1" hangingPunct="1">
              <a:lnSpc>
                <a:spcPct val="100000"/>
              </a:lnSpc>
              <a:spcBef>
                <a:spcPct val="0"/>
              </a:spcBef>
              <a:buFontTx/>
              <a:buNone/>
            </a:pPr>
            <a:r>
              <a:rPr lang="en-US" altLang="en-US" sz="800">
                <a:latin typeface="Arial" panose="020B0604020202020204" pitchFamily="34" charset="0"/>
              </a:rPr>
              <a:t>4. In the closing meeting attendance </a:t>
            </a:r>
          </a:p>
          <a:p>
            <a:pPr eaLnBrk="1" hangingPunct="1">
              <a:lnSpc>
                <a:spcPct val="100000"/>
              </a:lnSpc>
              <a:spcBef>
                <a:spcPct val="0"/>
              </a:spcBef>
              <a:buFontTx/>
              <a:buNone/>
            </a:pPr>
            <a:r>
              <a:rPr lang="en-US" altLang="en-US" sz="800">
                <a:latin typeface="Arial" panose="020B0604020202020204" pitchFamily="34" charset="0"/>
              </a:rPr>
              <a:t>record must be kept. Use the Process </a:t>
            </a:r>
          </a:p>
          <a:p>
            <a:pPr eaLnBrk="1" hangingPunct="1">
              <a:lnSpc>
                <a:spcPct val="100000"/>
              </a:lnSpc>
              <a:spcBef>
                <a:spcPct val="0"/>
              </a:spcBef>
              <a:buFontTx/>
              <a:buNone/>
            </a:pPr>
            <a:r>
              <a:rPr lang="en-US" altLang="en-US" sz="800">
                <a:latin typeface="Arial" panose="020B0604020202020204" pitchFamily="34" charset="0"/>
              </a:rPr>
              <a:t>Audit Finding Form F8302.3.</a:t>
            </a:r>
          </a:p>
          <a:p>
            <a:pPr eaLnBrk="1" hangingPunct="1">
              <a:lnSpc>
                <a:spcPct val="100000"/>
              </a:lnSpc>
              <a:spcBef>
                <a:spcPct val="0"/>
              </a:spcBef>
              <a:buFontTx/>
              <a:buNone/>
            </a:pPr>
            <a:r>
              <a:rPr lang="en-US" altLang="en-US" sz="800">
                <a:latin typeface="Arial" panose="020B0604020202020204" pitchFamily="34" charset="0"/>
              </a:rPr>
              <a:t>5. After the meeting the Process Audit </a:t>
            </a:r>
          </a:p>
          <a:p>
            <a:pPr eaLnBrk="1" hangingPunct="1">
              <a:lnSpc>
                <a:spcPct val="100000"/>
              </a:lnSpc>
              <a:spcBef>
                <a:spcPct val="0"/>
              </a:spcBef>
              <a:buFontTx/>
              <a:buNone/>
            </a:pPr>
            <a:r>
              <a:rPr lang="en-US" altLang="en-US" sz="800">
                <a:latin typeface="Arial" panose="020B0604020202020204" pitchFamily="34" charset="0"/>
              </a:rPr>
              <a:t>Finding Form F8302.3 must be sent to </a:t>
            </a:r>
          </a:p>
          <a:p>
            <a:pPr eaLnBrk="1" hangingPunct="1">
              <a:lnSpc>
                <a:spcPct val="100000"/>
              </a:lnSpc>
              <a:spcBef>
                <a:spcPct val="0"/>
              </a:spcBef>
              <a:buFontTx/>
              <a:buNone/>
            </a:pPr>
            <a:r>
              <a:rPr lang="en-US" altLang="en-US" sz="800">
                <a:latin typeface="Arial" panose="020B0604020202020204" pitchFamily="34" charset="0"/>
              </a:rPr>
              <a:t>the ARB for review.</a:t>
            </a:r>
          </a:p>
        </p:txBody>
      </p:sp>
      <p:sp>
        <p:nvSpPr>
          <p:cNvPr id="66569" name="Rectangle 11">
            <a:extLst>
              <a:ext uri="{FF2B5EF4-FFF2-40B4-BE49-F238E27FC236}">
                <a16:creationId xmlns:a16="http://schemas.microsoft.com/office/drawing/2014/main" id="{D18210BD-92B3-E247-2A7A-40226058898F}"/>
              </a:ext>
            </a:extLst>
          </p:cNvPr>
          <p:cNvSpPr>
            <a:spLocks noChangeArrowheads="1"/>
          </p:cNvSpPr>
          <p:nvPr/>
        </p:nvSpPr>
        <p:spPr bwMode="auto">
          <a:xfrm>
            <a:off x="8305800" y="3733800"/>
            <a:ext cx="2286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800" b="1">
                <a:latin typeface="Arial" panose="020B0604020202020204" pitchFamily="34" charset="0"/>
              </a:rPr>
              <a:t>Post Audit Activities </a:t>
            </a:r>
          </a:p>
          <a:p>
            <a:pPr eaLnBrk="1" hangingPunct="1">
              <a:lnSpc>
                <a:spcPct val="100000"/>
              </a:lnSpc>
              <a:spcBef>
                <a:spcPct val="0"/>
              </a:spcBef>
              <a:buFontTx/>
              <a:buNone/>
            </a:pPr>
            <a:r>
              <a:rPr lang="en-US" altLang="en-US" sz="800" b="1" u="sng">
                <a:latin typeface="Arial" panose="020B0604020202020204" pitchFamily="34" charset="0"/>
              </a:rPr>
              <a:t>8. Follow Up</a:t>
            </a:r>
          </a:p>
          <a:p>
            <a:pPr eaLnBrk="1" hangingPunct="1">
              <a:lnSpc>
                <a:spcPct val="100000"/>
              </a:lnSpc>
              <a:spcBef>
                <a:spcPct val="0"/>
              </a:spcBef>
              <a:buFontTx/>
              <a:buNone/>
            </a:pPr>
            <a:endParaRPr lang="en-US" altLang="en-US" sz="800">
              <a:latin typeface="Arial" panose="020B0604020202020204" pitchFamily="34" charset="0"/>
            </a:endParaRPr>
          </a:p>
          <a:p>
            <a:pPr eaLnBrk="1" hangingPunct="1">
              <a:lnSpc>
                <a:spcPct val="100000"/>
              </a:lnSpc>
              <a:spcBef>
                <a:spcPct val="0"/>
              </a:spcBef>
              <a:buFontTx/>
              <a:buNone/>
            </a:pPr>
            <a:r>
              <a:rPr lang="en-US" altLang="en-US" sz="800">
                <a:latin typeface="Arial" panose="020B0604020202020204" pitchFamily="34" charset="0"/>
              </a:rPr>
              <a:t>1. The audit may indicate the need for </a:t>
            </a:r>
          </a:p>
          <a:p>
            <a:pPr eaLnBrk="1" hangingPunct="1">
              <a:lnSpc>
                <a:spcPct val="100000"/>
              </a:lnSpc>
              <a:spcBef>
                <a:spcPct val="0"/>
              </a:spcBef>
              <a:buFontTx/>
              <a:buNone/>
            </a:pPr>
            <a:r>
              <a:rPr lang="en-US" altLang="en-US" sz="800">
                <a:latin typeface="Arial" panose="020B0604020202020204" pitchFamily="34" charset="0"/>
              </a:rPr>
              <a:t>correction, corrective or improvement </a:t>
            </a:r>
          </a:p>
          <a:p>
            <a:pPr eaLnBrk="1" hangingPunct="1">
              <a:lnSpc>
                <a:spcPct val="100000"/>
              </a:lnSpc>
              <a:spcBef>
                <a:spcPct val="0"/>
              </a:spcBef>
              <a:buFontTx/>
              <a:buNone/>
            </a:pPr>
            <a:r>
              <a:rPr lang="en-US" altLang="en-US" sz="800">
                <a:latin typeface="Arial" panose="020B0604020202020204" pitchFamily="34" charset="0"/>
              </a:rPr>
              <a:t>actions.</a:t>
            </a:r>
          </a:p>
          <a:p>
            <a:pPr eaLnBrk="1" hangingPunct="1">
              <a:lnSpc>
                <a:spcPct val="100000"/>
              </a:lnSpc>
              <a:spcBef>
                <a:spcPct val="0"/>
              </a:spcBef>
              <a:buFontTx/>
              <a:buNone/>
            </a:pPr>
            <a:r>
              <a:rPr lang="en-US" altLang="en-US" sz="800">
                <a:latin typeface="Arial" panose="020B0604020202020204" pitchFamily="34" charset="0"/>
              </a:rPr>
              <a:t>2. ARB will determine how the findings </a:t>
            </a:r>
          </a:p>
          <a:p>
            <a:pPr eaLnBrk="1" hangingPunct="1">
              <a:lnSpc>
                <a:spcPct val="100000"/>
              </a:lnSpc>
              <a:spcBef>
                <a:spcPct val="0"/>
              </a:spcBef>
              <a:buFontTx/>
              <a:buNone/>
            </a:pPr>
            <a:r>
              <a:rPr lang="en-US" altLang="en-US" sz="800">
                <a:latin typeface="Arial" panose="020B0604020202020204" pitchFamily="34" charset="0"/>
              </a:rPr>
              <a:t>will be handled. And the time frame to be</a:t>
            </a:r>
          </a:p>
          <a:p>
            <a:pPr eaLnBrk="1" hangingPunct="1">
              <a:lnSpc>
                <a:spcPct val="100000"/>
              </a:lnSpc>
              <a:spcBef>
                <a:spcPct val="0"/>
              </a:spcBef>
              <a:buFontTx/>
              <a:buNone/>
            </a:pPr>
            <a:r>
              <a:rPr lang="en-US" altLang="en-US" sz="800">
                <a:latin typeface="Arial" panose="020B0604020202020204" pitchFamily="34" charset="0"/>
              </a:rPr>
              <a:t>corrected.</a:t>
            </a:r>
          </a:p>
          <a:p>
            <a:pPr eaLnBrk="1" hangingPunct="1">
              <a:lnSpc>
                <a:spcPct val="100000"/>
              </a:lnSpc>
              <a:spcBef>
                <a:spcPct val="0"/>
              </a:spcBef>
              <a:buFontTx/>
              <a:buNone/>
            </a:pPr>
            <a:r>
              <a:rPr lang="en-US" altLang="en-US" sz="800">
                <a:latin typeface="Arial" panose="020B0604020202020204" pitchFamily="34" charset="0"/>
              </a:rPr>
              <a:t>3. Operations Manager will  ensure this finding</a:t>
            </a:r>
          </a:p>
          <a:p>
            <a:pPr eaLnBrk="1" hangingPunct="1">
              <a:lnSpc>
                <a:spcPct val="100000"/>
              </a:lnSpc>
              <a:spcBef>
                <a:spcPct val="0"/>
              </a:spcBef>
              <a:buFontTx/>
              <a:buNone/>
            </a:pPr>
            <a:r>
              <a:rPr lang="en-US" altLang="en-US" sz="800">
                <a:latin typeface="Arial" panose="020B0604020202020204" pitchFamily="34" charset="0"/>
              </a:rPr>
              <a:t>has been corrected .</a:t>
            </a:r>
          </a:p>
          <a:p>
            <a:pPr eaLnBrk="1" hangingPunct="1">
              <a:lnSpc>
                <a:spcPct val="100000"/>
              </a:lnSpc>
              <a:spcBef>
                <a:spcPct val="0"/>
              </a:spcBef>
              <a:buFontTx/>
              <a:buNone/>
            </a:pPr>
            <a:r>
              <a:rPr lang="en-US" altLang="en-US" sz="800">
                <a:latin typeface="Arial" panose="020B0604020202020204" pitchFamily="34" charset="0"/>
              </a:rPr>
              <a:t>4. Once the correction has been verified.</a:t>
            </a:r>
          </a:p>
          <a:p>
            <a:pPr eaLnBrk="1" hangingPunct="1">
              <a:lnSpc>
                <a:spcPct val="100000"/>
              </a:lnSpc>
              <a:spcBef>
                <a:spcPct val="0"/>
              </a:spcBef>
              <a:buFontTx/>
              <a:buNone/>
            </a:pPr>
            <a:r>
              <a:rPr lang="en-US" altLang="en-US" sz="800">
                <a:latin typeface="Arial" panose="020B0604020202020204" pitchFamily="34" charset="0"/>
              </a:rPr>
              <a:t>Date must be entered in the follow up</a:t>
            </a:r>
          </a:p>
          <a:p>
            <a:pPr eaLnBrk="1" hangingPunct="1">
              <a:lnSpc>
                <a:spcPct val="100000"/>
              </a:lnSpc>
              <a:spcBef>
                <a:spcPct val="0"/>
              </a:spcBef>
              <a:buFontTx/>
              <a:buNone/>
            </a:pPr>
            <a:r>
              <a:rPr lang="en-US" altLang="en-US" sz="800">
                <a:latin typeface="Arial" panose="020B0604020202020204" pitchFamily="34" charset="0"/>
              </a:rPr>
              <a:t>section of the Process Audit Finding Form</a:t>
            </a:r>
          </a:p>
          <a:p>
            <a:pPr eaLnBrk="1" hangingPunct="1">
              <a:lnSpc>
                <a:spcPct val="100000"/>
              </a:lnSpc>
              <a:spcBef>
                <a:spcPct val="0"/>
              </a:spcBef>
              <a:buFontTx/>
              <a:buNone/>
            </a:pPr>
            <a:r>
              <a:rPr lang="en-US" altLang="en-US" sz="800">
                <a:latin typeface="Arial" panose="020B0604020202020204" pitchFamily="34" charset="0"/>
              </a:rPr>
              <a:t>F8302.3. </a:t>
            </a:r>
          </a:p>
          <a:p>
            <a:pPr eaLnBrk="1" hangingPunct="1">
              <a:lnSpc>
                <a:spcPct val="100000"/>
              </a:lnSpc>
              <a:spcBef>
                <a:spcPct val="0"/>
              </a:spcBef>
              <a:buFontTx/>
              <a:buNone/>
            </a:pPr>
            <a:r>
              <a:rPr lang="en-US" altLang="en-US" sz="800">
                <a:latin typeface="Arial" panose="020B0604020202020204" pitchFamily="34" charset="0"/>
              </a:rPr>
              <a:t>5. Verify the following forms and documents</a:t>
            </a:r>
          </a:p>
          <a:p>
            <a:pPr eaLnBrk="1" hangingPunct="1">
              <a:lnSpc>
                <a:spcPct val="100000"/>
              </a:lnSpc>
              <a:spcBef>
                <a:spcPct val="0"/>
              </a:spcBef>
              <a:buFontTx/>
              <a:buNone/>
            </a:pPr>
            <a:r>
              <a:rPr lang="en-US" altLang="en-US" sz="800">
                <a:latin typeface="Arial" panose="020B0604020202020204" pitchFamily="34" charset="0"/>
              </a:rPr>
              <a:t>are in the audit file folder. </a:t>
            </a:r>
          </a:p>
          <a:p>
            <a:pPr eaLnBrk="1" hangingPunct="1">
              <a:lnSpc>
                <a:spcPct val="100000"/>
              </a:lnSpc>
              <a:spcBef>
                <a:spcPct val="0"/>
              </a:spcBef>
              <a:buFontTx/>
              <a:buNone/>
            </a:pPr>
            <a:r>
              <a:rPr lang="en-US" altLang="en-US" sz="800">
                <a:latin typeface="Arial" panose="020B0604020202020204" pitchFamily="34" charset="0"/>
              </a:rPr>
              <a:t>1. Process Audit Check Sheet F8302.2.</a:t>
            </a:r>
          </a:p>
          <a:p>
            <a:pPr eaLnBrk="1" hangingPunct="1">
              <a:lnSpc>
                <a:spcPct val="100000"/>
              </a:lnSpc>
              <a:spcBef>
                <a:spcPct val="0"/>
              </a:spcBef>
              <a:buFontTx/>
              <a:buNone/>
            </a:pPr>
            <a:r>
              <a:rPr lang="en-US" altLang="en-US" sz="800">
                <a:latin typeface="Arial" panose="020B0604020202020204" pitchFamily="34" charset="0"/>
              </a:rPr>
              <a:t>2. Process Audit Finding Form F8302.3.</a:t>
            </a:r>
          </a:p>
          <a:p>
            <a:pPr eaLnBrk="1" hangingPunct="1">
              <a:lnSpc>
                <a:spcPct val="100000"/>
              </a:lnSpc>
              <a:spcBef>
                <a:spcPct val="0"/>
              </a:spcBef>
              <a:buFontTx/>
              <a:buNone/>
            </a:pPr>
            <a:r>
              <a:rPr lang="en-US" altLang="en-US" sz="800">
                <a:latin typeface="Arial" panose="020B0604020202020204" pitchFamily="34" charset="0"/>
              </a:rPr>
              <a:t>3. Evidence of the correction to the finding. </a:t>
            </a:r>
          </a:p>
          <a:p>
            <a:pPr eaLnBrk="1" hangingPunct="1">
              <a:lnSpc>
                <a:spcPct val="100000"/>
              </a:lnSpc>
              <a:spcBef>
                <a:spcPct val="0"/>
              </a:spcBef>
              <a:buFontTx/>
              <a:buNone/>
            </a:pPr>
            <a:endParaRPr lang="en-US" altLang="en-US" sz="800">
              <a:latin typeface="Arial" panose="020B0604020202020204" pitchFamily="34" charset="0"/>
            </a:endParaRPr>
          </a:p>
        </p:txBody>
      </p:sp>
      <p:sp>
        <p:nvSpPr>
          <p:cNvPr id="41994" name="Rectangle 12">
            <a:extLst>
              <a:ext uri="{FF2B5EF4-FFF2-40B4-BE49-F238E27FC236}">
                <a16:creationId xmlns:a16="http://schemas.microsoft.com/office/drawing/2014/main" id="{DCE69EB7-95C6-7153-BB4F-4809F1CA20E7}"/>
              </a:ext>
            </a:extLst>
          </p:cNvPr>
          <p:cNvSpPr>
            <a:spLocks noGrp="1" noChangeArrowheads="1"/>
          </p:cNvSpPr>
          <p:nvPr>
            <p:ph type="title"/>
          </p:nvPr>
        </p:nvSpPr>
        <p:spPr>
          <a:xfrm>
            <a:off x="1981200" y="-152400"/>
            <a:ext cx="8229600" cy="1143000"/>
          </a:xfrm>
        </p:spPr>
        <p:txBody>
          <a:bodyPr/>
          <a:lstStyle/>
          <a:p>
            <a:pPr>
              <a:defRPr/>
            </a:pPr>
            <a:r>
              <a:rPr lang="en-US" altLang="en-US"/>
              <a:t>Internal Audit Steps</a:t>
            </a:r>
          </a:p>
        </p:txBody>
      </p:sp>
      <p:sp>
        <p:nvSpPr>
          <p:cNvPr id="66571" name="AutoShape 13">
            <a:extLst>
              <a:ext uri="{FF2B5EF4-FFF2-40B4-BE49-F238E27FC236}">
                <a16:creationId xmlns:a16="http://schemas.microsoft.com/office/drawing/2014/main" id="{EC6849D8-8F5C-F7DE-DA3E-45B7D39FC1E3}"/>
              </a:ext>
            </a:extLst>
          </p:cNvPr>
          <p:cNvSpPr>
            <a:spLocks noChangeArrowheads="1"/>
          </p:cNvSpPr>
          <p:nvPr/>
        </p:nvSpPr>
        <p:spPr bwMode="auto">
          <a:xfrm>
            <a:off x="3048000" y="1647826"/>
            <a:ext cx="457200" cy="180975"/>
          </a:xfrm>
          <a:prstGeom prst="rightArrow">
            <a:avLst>
              <a:gd name="adj1" fmla="val 50000"/>
              <a:gd name="adj2" fmla="val 63158"/>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Verdana" panose="020B0604030504040204" pitchFamily="34" charset="0"/>
            </a:endParaRPr>
          </a:p>
        </p:txBody>
      </p:sp>
      <p:pic>
        <p:nvPicPr>
          <p:cNvPr id="66572" name="Picture 14" descr="j0233018">
            <a:extLst>
              <a:ext uri="{FF2B5EF4-FFF2-40B4-BE49-F238E27FC236}">
                <a16:creationId xmlns:a16="http://schemas.microsoft.com/office/drawing/2014/main" id="{5C9336F7-3217-8E97-6C64-732F5166F9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914401"/>
            <a:ext cx="630238"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6573" name="Picture 15" descr="MC900301354[1]">
            <a:extLst>
              <a:ext uri="{FF2B5EF4-FFF2-40B4-BE49-F238E27FC236}">
                <a16:creationId xmlns:a16="http://schemas.microsoft.com/office/drawing/2014/main" id="{4E822CAB-0FC8-81B2-D23C-C6771595CD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1" y="838201"/>
            <a:ext cx="474663"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6574" name="Picture 16" descr="MC900240389[1]">
            <a:extLst>
              <a:ext uri="{FF2B5EF4-FFF2-40B4-BE49-F238E27FC236}">
                <a16:creationId xmlns:a16="http://schemas.microsoft.com/office/drawing/2014/main" id="{34707B27-FF99-49F0-698D-02CC0C5F1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3429000"/>
            <a:ext cx="95091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2000" name="Picture 18" descr="MC900078736[1]">
            <a:extLst>
              <a:ext uri="{FF2B5EF4-FFF2-40B4-BE49-F238E27FC236}">
                <a16:creationId xmlns:a16="http://schemas.microsoft.com/office/drawing/2014/main" id="{F3B2E641-1EB8-6ABC-BC2A-DEC5EFB99FE7}"/>
              </a:ext>
            </a:extLst>
          </p:cNvPr>
          <p:cNvPicPr>
            <a:picLocks noChangeAspect="1" noChangeArrowheads="1"/>
          </p:cNvPicPr>
          <p:nvPr/>
        </p:nvPicPr>
        <p:blipFill>
          <a:blip r:embed="rId6"/>
          <a:srcRect/>
          <a:stretch>
            <a:fillRect/>
          </a:stretch>
        </p:blipFill>
        <p:spPr bwMode="auto">
          <a:xfrm>
            <a:off x="2667000" y="3106723"/>
            <a:ext cx="850900" cy="6381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6576" name="Picture 19" descr="j0233018">
            <a:extLst>
              <a:ext uri="{FF2B5EF4-FFF2-40B4-BE49-F238E27FC236}">
                <a16:creationId xmlns:a16="http://schemas.microsoft.com/office/drawing/2014/main" id="{159CC4B8-648B-D0A4-310E-BCC2128ABD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352801"/>
            <a:ext cx="630238"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6577" name="Picture 20" descr="MC900301338[1]">
            <a:extLst>
              <a:ext uri="{FF2B5EF4-FFF2-40B4-BE49-F238E27FC236}">
                <a16:creationId xmlns:a16="http://schemas.microsoft.com/office/drawing/2014/main" id="{5C57B42F-3840-CCF9-4723-21FBE5A91C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095" y="914401"/>
            <a:ext cx="75882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6578" name="Picture 21" descr="MP900422119[1]">
            <a:extLst>
              <a:ext uri="{FF2B5EF4-FFF2-40B4-BE49-F238E27FC236}">
                <a16:creationId xmlns:a16="http://schemas.microsoft.com/office/drawing/2014/main" id="{E0F38DBB-6C68-C26A-1DC0-98AF980EA7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3601" y="3429001"/>
            <a:ext cx="474663"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 name="Picture 18" descr="MC900078736[1]">
            <a:extLst>
              <a:ext uri="{FF2B5EF4-FFF2-40B4-BE49-F238E27FC236}">
                <a16:creationId xmlns:a16="http://schemas.microsoft.com/office/drawing/2014/main" id="{4AF02BA2-0271-9AF9-08DC-3B03BD165C75}"/>
              </a:ext>
            </a:extLst>
          </p:cNvPr>
          <p:cNvPicPr>
            <a:picLocks noChangeAspect="1" noChangeArrowheads="1"/>
          </p:cNvPicPr>
          <p:nvPr/>
        </p:nvPicPr>
        <p:blipFill>
          <a:blip r:embed="rId6"/>
          <a:srcRect/>
          <a:stretch>
            <a:fillRect/>
          </a:stretch>
        </p:blipFill>
        <p:spPr bwMode="auto">
          <a:xfrm>
            <a:off x="9489678" y="838201"/>
            <a:ext cx="850900" cy="6381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Course Objectives to execute an Internal Audit</a:t>
            </a:r>
          </a:p>
        </p:txBody>
      </p:sp>
      <p:sp>
        <p:nvSpPr>
          <p:cNvPr id="3" name="Content Placeholder 2"/>
          <p:cNvSpPr>
            <a:spLocks noGrp="1"/>
          </p:cNvSpPr>
          <p:nvPr>
            <p:ph sz="half" idx="1"/>
          </p:nvPr>
        </p:nvSpPr>
        <p:spPr>
          <a:xfrm>
            <a:off x="1066800" y="1714501"/>
            <a:ext cx="4752109" cy="4457700"/>
          </a:xfrm>
        </p:spPr>
        <p:txBody>
          <a:bodyPr>
            <a:normAutofit/>
          </a:bodyPr>
          <a:lstStyle/>
          <a:p>
            <a:pPr eaLnBrk="1" fontAlgn="auto" hangingPunct="1">
              <a:lnSpc>
                <a:spcPct val="90000"/>
              </a:lnSpc>
              <a:spcAft>
                <a:spcPts val="0"/>
              </a:spcAft>
              <a:buFont typeface="Wingdings" panose="05000000000000000000" pitchFamily="2" charset="2"/>
              <a:buChar char="Ø"/>
              <a:defRPr/>
            </a:pPr>
            <a:r>
              <a:rPr lang="en-US" sz="1700" dirty="0"/>
              <a:t>Overview</a:t>
            </a:r>
          </a:p>
          <a:p>
            <a:pPr eaLnBrk="1" fontAlgn="auto" hangingPunct="1">
              <a:lnSpc>
                <a:spcPct val="90000"/>
              </a:lnSpc>
              <a:spcAft>
                <a:spcPts val="0"/>
              </a:spcAft>
              <a:buFont typeface="Wingdings" panose="05000000000000000000" pitchFamily="2" charset="2"/>
              <a:buChar char="Ø"/>
              <a:defRPr/>
            </a:pPr>
            <a:r>
              <a:rPr lang="en-US" sz="1700" dirty="0"/>
              <a:t>Procedure Flowchart</a:t>
            </a:r>
          </a:p>
          <a:p>
            <a:pPr eaLnBrk="1" fontAlgn="auto" hangingPunct="1">
              <a:lnSpc>
                <a:spcPct val="90000"/>
              </a:lnSpc>
              <a:spcAft>
                <a:spcPts val="0"/>
              </a:spcAft>
              <a:buFont typeface="Wingdings" panose="05000000000000000000" pitchFamily="2" charset="2"/>
              <a:buChar char="Ø"/>
              <a:defRPr/>
            </a:pPr>
            <a:r>
              <a:rPr lang="en-US" sz="1700" dirty="0"/>
              <a:t>Audit Criteria</a:t>
            </a:r>
          </a:p>
          <a:p>
            <a:pPr eaLnBrk="1" fontAlgn="auto" hangingPunct="1">
              <a:lnSpc>
                <a:spcPct val="90000"/>
              </a:lnSpc>
              <a:spcAft>
                <a:spcPts val="0"/>
              </a:spcAft>
              <a:buFont typeface="Wingdings" panose="05000000000000000000" pitchFamily="2" charset="2"/>
              <a:buChar char="Ø"/>
              <a:defRPr/>
            </a:pPr>
            <a:r>
              <a:rPr lang="en-US" sz="1700" dirty="0"/>
              <a:t>Prep for an Audit</a:t>
            </a:r>
          </a:p>
          <a:p>
            <a:pPr eaLnBrk="1" fontAlgn="auto" hangingPunct="1">
              <a:lnSpc>
                <a:spcPct val="90000"/>
              </a:lnSpc>
              <a:spcAft>
                <a:spcPts val="0"/>
              </a:spcAft>
              <a:buFont typeface="Wingdings" panose="05000000000000000000" pitchFamily="2" charset="2"/>
              <a:buChar char="Ø"/>
              <a:defRPr/>
            </a:pPr>
            <a:r>
              <a:rPr lang="en-US" sz="1700" dirty="0"/>
              <a:t>Opening Meeting</a:t>
            </a:r>
          </a:p>
          <a:p>
            <a:pPr eaLnBrk="1" fontAlgn="auto" hangingPunct="1">
              <a:lnSpc>
                <a:spcPct val="90000"/>
              </a:lnSpc>
              <a:spcAft>
                <a:spcPts val="0"/>
              </a:spcAft>
              <a:buFont typeface="Wingdings" panose="05000000000000000000" pitchFamily="2" charset="2"/>
              <a:buChar char="Ø"/>
              <a:defRPr/>
            </a:pPr>
            <a:r>
              <a:rPr lang="en-US" sz="1700" dirty="0"/>
              <a:t>Conduct an Audit</a:t>
            </a:r>
          </a:p>
          <a:p>
            <a:pPr eaLnBrk="1" fontAlgn="auto" hangingPunct="1">
              <a:lnSpc>
                <a:spcPct val="90000"/>
              </a:lnSpc>
              <a:spcAft>
                <a:spcPts val="0"/>
              </a:spcAft>
              <a:buFont typeface="Wingdings" panose="05000000000000000000" pitchFamily="2" charset="2"/>
              <a:buChar char="Ø"/>
              <a:defRPr/>
            </a:pPr>
            <a:r>
              <a:rPr lang="en-US" sz="1700" dirty="0"/>
              <a:t>Closing Meeting</a:t>
            </a:r>
          </a:p>
          <a:p>
            <a:pPr eaLnBrk="1" fontAlgn="auto" hangingPunct="1">
              <a:lnSpc>
                <a:spcPct val="90000"/>
              </a:lnSpc>
              <a:spcAft>
                <a:spcPts val="0"/>
              </a:spcAft>
              <a:buFont typeface="Wingdings" panose="05000000000000000000" pitchFamily="2" charset="2"/>
              <a:buChar char="Ø"/>
              <a:defRPr/>
            </a:pPr>
            <a:r>
              <a:rPr lang="en-US" sz="1700" dirty="0"/>
              <a:t>Post Audit Activities</a:t>
            </a:r>
          </a:p>
          <a:p>
            <a:pPr eaLnBrk="1" fontAlgn="auto" hangingPunct="1">
              <a:lnSpc>
                <a:spcPct val="90000"/>
              </a:lnSpc>
              <a:spcAft>
                <a:spcPts val="0"/>
              </a:spcAft>
              <a:buFont typeface="Wingdings" panose="05000000000000000000" pitchFamily="2" charset="2"/>
              <a:buChar char="Ø"/>
              <a:defRPr/>
            </a:pPr>
            <a:r>
              <a:rPr lang="en-US" sz="1700" dirty="0"/>
              <a:t>Auditor Exam</a:t>
            </a:r>
          </a:p>
          <a:p>
            <a:pPr>
              <a:lnSpc>
                <a:spcPct val="90000"/>
              </a:lnSpc>
            </a:pPr>
            <a:endParaRPr lang="en-US" sz="1700" dirty="0"/>
          </a:p>
        </p:txBody>
      </p:sp>
      <p:graphicFrame>
        <p:nvGraphicFramePr>
          <p:cNvPr id="5" name="Content Placeholder 4">
            <a:extLst>
              <a:ext uri="{FF2B5EF4-FFF2-40B4-BE49-F238E27FC236}">
                <a16:creationId xmlns:a16="http://schemas.microsoft.com/office/drawing/2014/main" id="{76798870-3029-4581-A5F0-2570E4B798C5}"/>
              </a:ext>
            </a:extLst>
          </p:cNvPr>
          <p:cNvGraphicFramePr>
            <a:graphicFrameLocks noGrp="1"/>
          </p:cNvGraphicFramePr>
          <p:nvPr>
            <p:ph sz="half" idx="2"/>
            <p:extLst>
              <p:ext uri="{D42A27DB-BD31-4B8C-83A1-F6EECF244321}">
                <p14:modId xmlns:p14="http://schemas.microsoft.com/office/powerpoint/2010/main" val="1366596662"/>
              </p:ext>
            </p:extLst>
          </p:nvPr>
        </p:nvGraphicFramePr>
        <p:xfrm>
          <a:off x="4200525" y="1714500"/>
          <a:ext cx="7429500" cy="4457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519" y="465512"/>
            <a:ext cx="3506162" cy="1058488"/>
          </a:xfrm>
        </p:spPr>
        <p:txBody>
          <a:bodyPr vert="horz" lIns="91440" tIns="45720" rIns="91440" bIns="45720" rtlCol="0" anchor="t">
            <a:normAutofit/>
          </a:bodyPr>
          <a:lstStyle/>
          <a:p>
            <a:r>
              <a:rPr lang="en-US" altLang="en-US" dirty="0"/>
              <a:t>Overview</a:t>
            </a:r>
            <a:br>
              <a:rPr lang="en-US" altLang="en-US" dirty="0"/>
            </a:br>
            <a:r>
              <a:rPr lang="en-US" altLang="en-US" dirty="0"/>
              <a:t>Internal Audit Status</a:t>
            </a:r>
            <a:endParaRPr lang="en-US" dirty="0"/>
          </a:p>
        </p:txBody>
      </p:sp>
      <p:sp>
        <p:nvSpPr>
          <p:cNvPr id="7" name="TextBox 6">
            <a:extLst>
              <a:ext uri="{FF2B5EF4-FFF2-40B4-BE49-F238E27FC236}">
                <a16:creationId xmlns:a16="http://schemas.microsoft.com/office/drawing/2014/main" id="{7BD8C6DD-0B28-4C31-8C90-9C1ABEB2755B}"/>
              </a:ext>
            </a:extLst>
          </p:cNvPr>
          <p:cNvSpPr txBox="1"/>
          <p:nvPr/>
        </p:nvSpPr>
        <p:spPr>
          <a:xfrm>
            <a:off x="133350" y="1523999"/>
            <a:ext cx="4000500" cy="2486025"/>
          </a:xfrm>
          <a:prstGeom prst="rect">
            <a:avLst/>
          </a:prstGeom>
        </p:spPr>
        <p:txBody>
          <a:bodyPr vert="horz" lIns="91440" tIns="45720" rIns="91440" bIns="45720" rtlCol="0" anchor="b">
            <a:normAutofit/>
          </a:bodyPr>
          <a:lstStyle/>
          <a:p>
            <a:pPr>
              <a:lnSpc>
                <a:spcPct val="90000"/>
              </a:lnSpc>
              <a:spcBef>
                <a:spcPts val="1200"/>
              </a:spcBef>
              <a:buClr>
                <a:schemeClr val="tx1">
                  <a:lumMod val="65000"/>
                </a:schemeClr>
              </a:buClr>
            </a:pPr>
            <a:r>
              <a:rPr lang="en-US" altLang="en-US" sz="1200" kern="1200" dirty="0">
                <a:latin typeface="+mn-lt"/>
                <a:ea typeface="+mn-ea"/>
                <a:cs typeface="+mn-cs"/>
              </a:rPr>
              <a:t>Internal Audit Status will be given to those who answer all questions correctly on the internal auditor exam.</a:t>
            </a:r>
          </a:p>
          <a:p>
            <a:pPr>
              <a:lnSpc>
                <a:spcPct val="90000"/>
              </a:lnSpc>
              <a:spcBef>
                <a:spcPts val="1200"/>
              </a:spcBef>
              <a:buClr>
                <a:schemeClr val="tx1">
                  <a:lumMod val="65000"/>
                </a:schemeClr>
              </a:buClr>
            </a:pPr>
            <a:endParaRPr lang="en-US" altLang="en-US" sz="1200" kern="1200" dirty="0">
              <a:latin typeface="+mn-lt"/>
              <a:ea typeface="+mn-ea"/>
              <a:cs typeface="+mn-cs"/>
            </a:endParaRPr>
          </a:p>
          <a:p>
            <a:pPr>
              <a:lnSpc>
                <a:spcPct val="90000"/>
              </a:lnSpc>
              <a:spcBef>
                <a:spcPts val="1200"/>
              </a:spcBef>
              <a:buClr>
                <a:schemeClr val="tx1">
                  <a:lumMod val="65000"/>
                </a:schemeClr>
              </a:buClr>
            </a:pPr>
            <a:r>
              <a:rPr lang="en-US" altLang="en-US" sz="1200" kern="1200" dirty="0">
                <a:latin typeface="+mn-lt"/>
                <a:ea typeface="+mn-ea"/>
                <a:cs typeface="+mn-cs"/>
              </a:rPr>
              <a:t>Student auditors are to be given three attempts to properly answer each inquiry on the exam.</a:t>
            </a:r>
          </a:p>
          <a:p>
            <a:pPr>
              <a:lnSpc>
                <a:spcPct val="90000"/>
              </a:lnSpc>
              <a:spcBef>
                <a:spcPts val="1200"/>
              </a:spcBef>
              <a:buClr>
                <a:schemeClr val="tx1">
                  <a:lumMod val="65000"/>
                </a:schemeClr>
              </a:buClr>
            </a:pPr>
            <a:endParaRPr lang="en-US" altLang="en-US" sz="1200" kern="1200" dirty="0">
              <a:latin typeface="+mn-lt"/>
              <a:ea typeface="+mn-ea"/>
              <a:cs typeface="+mn-cs"/>
            </a:endParaRPr>
          </a:p>
          <a:p>
            <a:pPr>
              <a:lnSpc>
                <a:spcPct val="90000"/>
              </a:lnSpc>
              <a:spcBef>
                <a:spcPts val="1200"/>
              </a:spcBef>
              <a:buClr>
                <a:schemeClr val="tx1">
                  <a:lumMod val="65000"/>
                </a:schemeClr>
              </a:buClr>
            </a:pPr>
            <a:r>
              <a:rPr lang="en-US" altLang="en-US" sz="1200" kern="1200" dirty="0">
                <a:latin typeface="+mn-lt"/>
                <a:ea typeface="+mn-ea"/>
                <a:cs typeface="+mn-cs"/>
              </a:rPr>
              <a:t>Internal auditors will conduct audits only in areas independent of their direct responsibilities.</a:t>
            </a:r>
          </a:p>
          <a:p>
            <a:pPr>
              <a:lnSpc>
                <a:spcPct val="90000"/>
              </a:lnSpc>
              <a:spcBef>
                <a:spcPts val="1200"/>
              </a:spcBef>
              <a:buClr>
                <a:schemeClr val="tx1">
                  <a:lumMod val="65000"/>
                </a:schemeClr>
              </a:buClr>
            </a:pPr>
            <a:endParaRPr lang="en-US" altLang="en-US" sz="1200" kern="1200" dirty="0">
              <a:latin typeface="+mn-lt"/>
              <a:ea typeface="+mn-ea"/>
              <a:cs typeface="+mn-cs"/>
            </a:endParaRPr>
          </a:p>
        </p:txBody>
      </p:sp>
      <p:pic>
        <p:nvPicPr>
          <p:cNvPr id="9" name="Picture 8">
            <a:extLst>
              <a:ext uri="{FF2B5EF4-FFF2-40B4-BE49-F238E27FC236}">
                <a16:creationId xmlns:a16="http://schemas.microsoft.com/office/drawing/2014/main" id="{F8D39402-80D9-4FC7-AE14-A0789BC575E2}"/>
              </a:ext>
            </a:extLst>
          </p:cNvPr>
          <p:cNvPicPr>
            <a:picLocks noChangeAspect="1"/>
          </p:cNvPicPr>
          <p:nvPr/>
        </p:nvPicPr>
        <p:blipFill>
          <a:blip r:embed="rId2"/>
          <a:stretch>
            <a:fillRect/>
          </a:stretch>
        </p:blipFill>
        <p:spPr>
          <a:xfrm>
            <a:off x="4438840" y="465512"/>
            <a:ext cx="7619810" cy="5946371"/>
          </a:xfrm>
          <a:prstGeom prst="rect">
            <a:avLst/>
          </a:prstGeom>
          <a:noFill/>
        </p:spPr>
      </p:pic>
    </p:spTree>
    <p:extLst>
      <p:ext uri="{BB962C8B-B14F-4D97-AF65-F5344CB8AC3E}">
        <p14:creationId xmlns:p14="http://schemas.microsoft.com/office/powerpoint/2010/main" val="588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66312F-DB00-4A16-9425-1F58FCAB113B}"/>
              </a:ext>
            </a:extLst>
          </p:cNvPr>
          <p:cNvSpPr txBox="1"/>
          <p:nvPr/>
        </p:nvSpPr>
        <p:spPr bwMode="auto">
          <a:xfrm>
            <a:off x="384048" y="466344"/>
            <a:ext cx="3502152" cy="107723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dirty="0">
                <a:latin typeface="+mj-lt"/>
                <a:ea typeface="+mj-ea"/>
                <a:cs typeface="+mj-cs"/>
              </a:rPr>
              <a:t>Internal Audit Procedure Flowchart</a:t>
            </a:r>
          </a:p>
        </p:txBody>
      </p:sp>
      <p:pic>
        <p:nvPicPr>
          <p:cNvPr id="7" name="Picture 6">
            <a:extLst>
              <a:ext uri="{FF2B5EF4-FFF2-40B4-BE49-F238E27FC236}">
                <a16:creationId xmlns:a16="http://schemas.microsoft.com/office/drawing/2014/main" id="{3825E736-8AD2-4FE2-BC66-3E6ADA82A252}"/>
              </a:ext>
            </a:extLst>
          </p:cNvPr>
          <p:cNvPicPr>
            <a:picLocks noChangeAspect="1"/>
          </p:cNvPicPr>
          <p:nvPr/>
        </p:nvPicPr>
        <p:blipFill>
          <a:blip r:embed="rId3"/>
          <a:stretch>
            <a:fillRect/>
          </a:stretch>
        </p:blipFill>
        <p:spPr>
          <a:xfrm>
            <a:off x="4309872" y="1084067"/>
            <a:ext cx="7882128" cy="4689866"/>
          </a:xfrm>
          <a:prstGeom prst="rect">
            <a:avLst/>
          </a:prstGeom>
          <a:noFill/>
        </p:spPr>
      </p:pic>
    </p:spTree>
    <p:extLst>
      <p:ext uri="{BB962C8B-B14F-4D97-AF65-F5344CB8AC3E}">
        <p14:creationId xmlns:p14="http://schemas.microsoft.com/office/powerpoint/2010/main" val="8230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466344"/>
            <a:ext cx="3502152" cy="1600200"/>
          </a:xfrm>
        </p:spPr>
        <p:txBody>
          <a:bodyPr anchor="t">
            <a:normAutofit/>
          </a:bodyPr>
          <a:lstStyle/>
          <a:p>
            <a:r>
              <a:rPr lang="en-US" altLang="en-US"/>
              <a:t>Audit Criteria</a:t>
            </a:r>
            <a:br>
              <a:rPr lang="en-US" altLang="en-US"/>
            </a:br>
            <a:r>
              <a:rPr lang="en-US" altLang="en-US"/>
              <a:t>Metro Standards</a:t>
            </a:r>
            <a:endParaRPr lang="en-US" dirty="0"/>
          </a:p>
        </p:txBody>
      </p:sp>
      <p:sp>
        <p:nvSpPr>
          <p:cNvPr id="3" name="Content Placeholder 2"/>
          <p:cNvSpPr>
            <a:spLocks noGrp="1"/>
          </p:cNvSpPr>
          <p:nvPr>
            <p:ph type="body" sz="half" idx="2"/>
          </p:nvPr>
        </p:nvSpPr>
        <p:spPr>
          <a:xfrm>
            <a:off x="199292" y="1781908"/>
            <a:ext cx="3686908" cy="3009549"/>
          </a:xfrm>
        </p:spPr>
        <p:txBody>
          <a:bodyPr anchor="b">
            <a:normAutofit/>
          </a:bodyPr>
          <a:lstStyle/>
          <a:p>
            <a:pPr eaLnBrk="1" hangingPunct="1">
              <a:lnSpc>
                <a:spcPct val="90000"/>
              </a:lnSpc>
              <a:buFont typeface="Wingdings" panose="05000000000000000000" pitchFamily="2" charset="2"/>
              <a:buChar char="Ø"/>
            </a:pPr>
            <a:r>
              <a:rPr lang="en-US" altLang="en-US" dirty="0"/>
              <a:t>Policies and Procedures</a:t>
            </a:r>
          </a:p>
          <a:p>
            <a:pPr eaLnBrk="1" hangingPunct="1">
              <a:lnSpc>
                <a:spcPct val="90000"/>
              </a:lnSpc>
              <a:buFont typeface="Wingdings" panose="05000000000000000000" pitchFamily="2" charset="2"/>
              <a:buChar char="Ø"/>
            </a:pPr>
            <a:r>
              <a:rPr lang="en-US" altLang="en-US" dirty="0"/>
              <a:t>Forms and Logs</a:t>
            </a:r>
          </a:p>
          <a:p>
            <a:pPr eaLnBrk="1" hangingPunct="1">
              <a:lnSpc>
                <a:spcPct val="90000"/>
              </a:lnSpc>
              <a:buFont typeface="Wingdings" panose="05000000000000000000" pitchFamily="2" charset="2"/>
              <a:buChar char="Ø"/>
            </a:pPr>
            <a:r>
              <a:rPr lang="en-US" altLang="en-US" dirty="0"/>
              <a:t>Work Instructions</a:t>
            </a:r>
          </a:p>
          <a:p>
            <a:pPr eaLnBrk="1" hangingPunct="1">
              <a:lnSpc>
                <a:spcPct val="90000"/>
              </a:lnSpc>
              <a:buFont typeface="Wingdings" panose="05000000000000000000" pitchFamily="2" charset="2"/>
              <a:buChar char="Ø"/>
            </a:pPr>
            <a:r>
              <a:rPr lang="en-US" altLang="en-US" dirty="0"/>
              <a:t>Organizational Chart</a:t>
            </a:r>
          </a:p>
          <a:p>
            <a:pPr eaLnBrk="1" hangingPunct="1">
              <a:lnSpc>
                <a:spcPct val="90000"/>
              </a:lnSpc>
              <a:buFont typeface="Wingdings" panose="05000000000000000000" pitchFamily="2" charset="2"/>
              <a:buChar char="Ø"/>
            </a:pPr>
            <a:r>
              <a:rPr lang="en-US" altLang="en-US" dirty="0"/>
              <a:t>Human Resources Information (Not employee personnel files)</a:t>
            </a:r>
          </a:p>
          <a:p>
            <a:pPr eaLnBrk="1" hangingPunct="1">
              <a:lnSpc>
                <a:spcPct val="90000"/>
              </a:lnSpc>
              <a:buFont typeface="Wingdings" panose="05000000000000000000" pitchFamily="2" charset="2"/>
              <a:buChar char="Ø"/>
            </a:pPr>
            <a:r>
              <a:rPr lang="en-US" altLang="en-US" dirty="0"/>
              <a:t>Process Flowchart</a:t>
            </a:r>
          </a:p>
          <a:p>
            <a:pPr>
              <a:lnSpc>
                <a:spcPct val="90000"/>
              </a:lnSpc>
            </a:pPr>
            <a:endParaRPr lang="en-US" dirty="0"/>
          </a:p>
        </p:txBody>
      </p:sp>
      <p:pic>
        <p:nvPicPr>
          <p:cNvPr id="8" name="Picture 7">
            <a:extLst>
              <a:ext uri="{FF2B5EF4-FFF2-40B4-BE49-F238E27FC236}">
                <a16:creationId xmlns:a16="http://schemas.microsoft.com/office/drawing/2014/main" id="{273B870E-64AF-4FA9-AEFB-960D63914F4D}"/>
              </a:ext>
            </a:extLst>
          </p:cNvPr>
          <p:cNvPicPr>
            <a:picLocks noChangeAspect="1"/>
          </p:cNvPicPr>
          <p:nvPr/>
        </p:nvPicPr>
        <p:blipFill>
          <a:blip r:embed="rId3"/>
          <a:stretch>
            <a:fillRect/>
          </a:stretch>
        </p:blipFill>
        <p:spPr>
          <a:xfrm>
            <a:off x="4309872" y="1005246"/>
            <a:ext cx="7882128" cy="4847508"/>
          </a:xfrm>
          <a:prstGeom prst="rect">
            <a:avLst/>
          </a:prstGeom>
          <a:noFill/>
        </p:spPr>
      </p:pic>
    </p:spTree>
    <p:extLst>
      <p:ext uri="{BB962C8B-B14F-4D97-AF65-F5344CB8AC3E}">
        <p14:creationId xmlns:p14="http://schemas.microsoft.com/office/powerpoint/2010/main" val="29113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7000"/>
            <a:ext cx="10058400" cy="1097280"/>
          </a:xfrm>
        </p:spPr>
        <p:txBody>
          <a:bodyPr anchor="ctr">
            <a:normAutofit/>
          </a:bodyPr>
          <a:lstStyle/>
          <a:p>
            <a:r>
              <a:rPr lang="en-US" dirty="0"/>
              <a:t>Audit Criteria – Metro Standards (ISO Document Encoding)</a:t>
            </a:r>
          </a:p>
        </p:txBody>
      </p:sp>
      <p:pic>
        <p:nvPicPr>
          <p:cNvPr id="7" name="Picture 6">
            <a:extLst>
              <a:ext uri="{FF2B5EF4-FFF2-40B4-BE49-F238E27FC236}">
                <a16:creationId xmlns:a16="http://schemas.microsoft.com/office/drawing/2014/main" id="{D9074198-3BE2-4E53-9D3F-7BF4EE3F0498}"/>
              </a:ext>
            </a:extLst>
          </p:cNvPr>
          <p:cNvPicPr>
            <a:picLocks noChangeAspect="1"/>
          </p:cNvPicPr>
          <p:nvPr/>
        </p:nvPicPr>
        <p:blipFill>
          <a:blip r:embed="rId2"/>
          <a:stretch>
            <a:fillRect/>
          </a:stretch>
        </p:blipFill>
        <p:spPr>
          <a:xfrm>
            <a:off x="1666875" y="1466850"/>
            <a:ext cx="9563100" cy="5264150"/>
          </a:xfrm>
          <a:prstGeom prst="rect">
            <a:avLst/>
          </a:prstGeom>
          <a:noFill/>
        </p:spPr>
      </p:pic>
    </p:spTree>
    <p:extLst>
      <p:ext uri="{BB962C8B-B14F-4D97-AF65-F5344CB8AC3E}">
        <p14:creationId xmlns:p14="http://schemas.microsoft.com/office/powerpoint/2010/main" val="277806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96CDCF2D-8DEE-E1CE-E6C2-959BF6147387}"/>
              </a:ext>
            </a:extLst>
          </p:cNvPr>
          <p:cNvSpPr>
            <a:spLocks noGrp="1" noChangeArrowheads="1"/>
          </p:cNvSpPr>
          <p:nvPr>
            <p:ph type="ctrTitle"/>
          </p:nvPr>
        </p:nvSpPr>
        <p:spPr>
          <a:xfrm>
            <a:off x="2608491" y="3860074"/>
            <a:ext cx="7439025" cy="2514600"/>
          </a:xfrm>
        </p:spPr>
        <p:txBody>
          <a:bodyPr/>
          <a:lstStyle/>
          <a:p>
            <a:pPr>
              <a:defRPr/>
            </a:pPr>
            <a:r>
              <a:rPr lang="en-US" altLang="en-US" sz="6000" dirty="0"/>
              <a:t>Prep for the Audit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ience Project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60.potx" id="{B0D06C54-B873-49D2-AD73-EE9BB8599BFF}" vid="{334807F6-B3E0-4323-AC38-BDC7A606DAA1}"/>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 project presentation (widescreen)</Template>
  <TotalTime>84</TotalTime>
  <Words>1986</Words>
  <Application>Microsoft Office PowerPoint</Application>
  <PresentationFormat>Widescreen</PresentationFormat>
  <Paragraphs>387</Paragraphs>
  <Slides>30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Verdana</vt:lpstr>
      <vt:lpstr>Wingdings</vt:lpstr>
      <vt:lpstr>Wingdings 3</vt:lpstr>
      <vt:lpstr>Science Project 16x9</vt:lpstr>
      <vt:lpstr>Metro Plastics Technologies</vt:lpstr>
      <vt:lpstr>PowerPoint Presentation</vt:lpstr>
      <vt:lpstr>How to access our ISO Documents </vt:lpstr>
      <vt:lpstr>Course Objectives to execute an Internal Audit</vt:lpstr>
      <vt:lpstr>Overview Internal Audit Status</vt:lpstr>
      <vt:lpstr>PowerPoint Presentation</vt:lpstr>
      <vt:lpstr>Audit Criteria Metro Standards</vt:lpstr>
      <vt:lpstr>Audit Criteria – Metro Standards (ISO Document Encoding)</vt:lpstr>
      <vt:lpstr>Prep for the Audit</vt:lpstr>
      <vt:lpstr>Prep for an Audit</vt:lpstr>
      <vt:lpstr>Prep for an Audit Turtle Diagram Tool</vt:lpstr>
      <vt:lpstr>Prep for an Audit  Turtle Diagram Example: Making Coffee</vt:lpstr>
      <vt:lpstr>Prep for an Audit Strategy</vt:lpstr>
      <vt:lpstr>Prep for an Audit General Information Questions</vt:lpstr>
      <vt:lpstr>Prep for an Audit Example of Effective Questions</vt:lpstr>
      <vt:lpstr>Prep for an Audit Do’s and Don’ts</vt:lpstr>
      <vt:lpstr>Prep for an Audit  Do’s and Don’ts</vt:lpstr>
      <vt:lpstr>Opening Meeting  Objectives</vt:lpstr>
      <vt:lpstr>Opening Meeting  Process Audit Check Sheet</vt:lpstr>
      <vt:lpstr>Conduct the Audit</vt:lpstr>
      <vt:lpstr>Conduct an Audit Taking Notes</vt:lpstr>
      <vt:lpstr>Conduct an Audit How to Write a Finding</vt:lpstr>
      <vt:lpstr>Closing an Audit</vt:lpstr>
      <vt:lpstr>Closing Meeting  Preparations</vt:lpstr>
      <vt:lpstr>Closing Meeting Process Audit Finding Form</vt:lpstr>
      <vt:lpstr>Closing Meeting  Objectives</vt:lpstr>
      <vt:lpstr>Post Audit </vt:lpstr>
      <vt:lpstr>Post Audit Activities Follow-Up </vt:lpstr>
      <vt:lpstr>Post Audit Activities Correction Vs Corrective Action</vt:lpstr>
      <vt:lpstr>Internal Audit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Plastics Technologies</dc:title>
  <dc:creator>Christina Stenske</dc:creator>
  <cp:lastModifiedBy>Christina Stenske</cp:lastModifiedBy>
  <cp:revision>5</cp:revision>
  <dcterms:created xsi:type="dcterms:W3CDTF">2021-10-15T14:04:04Z</dcterms:created>
  <dcterms:modified xsi:type="dcterms:W3CDTF">2024-01-31T19:06:04Z</dcterms:modified>
</cp:coreProperties>
</file>