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10"/>
  </p:notesMasterIdLst>
  <p:handoutMasterIdLst>
    <p:handoutMasterId r:id="rId11"/>
  </p:handoutMasterIdLst>
  <p:sldIdLst>
    <p:sldId id="314" r:id="rId5"/>
    <p:sldId id="315" r:id="rId6"/>
    <p:sldId id="317" r:id="rId7"/>
    <p:sldId id="326" r:id="rId8"/>
    <p:sldId id="32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0" autoAdjust="0"/>
    <p:restoredTop sz="95388" autoAdjust="0"/>
  </p:normalViewPr>
  <p:slideViewPr>
    <p:cSldViewPr snapToGrid="0">
      <p:cViewPr varScale="1">
        <p:scale>
          <a:sx n="79" d="100"/>
          <a:sy n="79" d="100"/>
        </p:scale>
        <p:origin x="667" y="77"/>
      </p:cViewPr>
      <p:guideLst>
        <p:guide orient="horz" pos="3360"/>
        <p:guide pos="3840"/>
      </p:guideLst>
    </p:cSldViewPr>
  </p:slideViewPr>
  <p:outlineViewPr>
    <p:cViewPr>
      <p:scale>
        <a:sx n="33" d="100"/>
        <a:sy n="33" d="100"/>
      </p:scale>
      <p:origin x="0" y="-126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37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69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33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7C80B-62E9-DABA-41D8-EF539A76E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268DCD-3AF8-F963-3ECE-BBABB265E3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8B1B05-BF2C-B636-8C22-681F11C100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D68F1-4537-CC34-6E27-13105DED7E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00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A0024-FEB3-0958-38D3-10501DC10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72DCF1-8A00-0485-55FB-7E27E09C2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7BD48B-C005-8F87-3F47-EE125182D5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815EE-7DE4-1FF7-CAB8-C4F93372EE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046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74996-9779-1D0F-B5C6-7FE85FFF1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773681"/>
            <a:ext cx="5674360" cy="3200400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6B97173-A601-1D66-1651-4FE0D76A0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454" t="1728"/>
          <a:stretch/>
        </p:blipFill>
        <p:spPr>
          <a:xfrm>
            <a:off x="-1" y="0"/>
            <a:ext cx="8264995" cy="53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4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E5D17C7-3503-7305-8191-20863B738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824" b="26760"/>
          <a:stretch/>
        </p:blipFill>
        <p:spPr>
          <a:xfrm>
            <a:off x="9229725" y="1835240"/>
            <a:ext cx="2962275" cy="502276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76E1AE6-3E01-1CBD-CAEC-11056D00A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43413" y="1835240"/>
            <a:ext cx="7000875" cy="4279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E28F03-2149-7C50-779B-6A2D8D78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0903" r="75060" b="10347"/>
          <a:stretch/>
        </p:blipFill>
        <p:spPr>
          <a:xfrm rot="16200000">
            <a:off x="149650" y="-149653"/>
            <a:ext cx="1672375" cy="197167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CA4CAE4E-4252-8471-C50B-1DD5AFBFEC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365125"/>
            <a:ext cx="10363202" cy="16034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493CE42-5465-91AC-A1F4-A4821AE37A9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3299013" cy="391491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0"/>
            </a:lvl1pPr>
            <a:lvl2pPr>
              <a:spcBef>
                <a:spcPts val="0"/>
              </a:spcBef>
              <a:spcAft>
                <a:spcPts val="1200"/>
              </a:spcAft>
              <a:defRPr sz="1800" b="0"/>
            </a:lvl2pPr>
            <a:lvl3pPr>
              <a:spcBef>
                <a:spcPts val="0"/>
              </a:spcBef>
              <a:spcAft>
                <a:spcPts val="1200"/>
              </a:spcAft>
              <a:defRPr sz="1600" b="0"/>
            </a:lvl3pPr>
            <a:lvl4pPr>
              <a:spcBef>
                <a:spcPts val="0"/>
              </a:spcBef>
              <a:spcAft>
                <a:spcPts val="1200"/>
              </a:spcAft>
              <a:defRPr sz="1400" b="0"/>
            </a:lvl4pPr>
            <a:lvl5pPr>
              <a:spcBef>
                <a:spcPts val="0"/>
              </a:spcBef>
              <a:spcAft>
                <a:spcPts val="1200"/>
              </a:spcAft>
              <a:defRPr sz="1400" b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156A00B1-F3E3-B7FF-58F4-61DE3EF07C07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4602163" y="2017713"/>
            <a:ext cx="6675437" cy="393223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214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3A42171-0D82-07BF-4667-498861CC2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883" t="34408" r="46636" b="1"/>
          <a:stretch/>
        </p:blipFill>
        <p:spPr>
          <a:xfrm flipH="1" flipV="1">
            <a:off x="10506072" y="3984078"/>
            <a:ext cx="1685928" cy="28739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3C71A0D-EE6D-54C4-71DE-04BE28558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718" t="47145" r="39389" b="8754"/>
          <a:stretch/>
        </p:blipFill>
        <p:spPr>
          <a:xfrm rot="5400000" flipV="1">
            <a:off x="9781526" y="-311511"/>
            <a:ext cx="2098964" cy="272198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3F82FA92-501B-5A05-E15F-2FB9BCEBE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1990" y="434225"/>
            <a:ext cx="9524998" cy="149962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463EEE0-BE31-122C-586C-8BA8D90371E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6257366" cy="391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 b="0"/>
            </a:lvl1pPr>
            <a:lvl2pPr marL="228600">
              <a:spcBef>
                <a:spcPts val="0"/>
              </a:spcBef>
              <a:spcAft>
                <a:spcPts val="1200"/>
              </a:spcAft>
              <a:defRPr sz="2000" b="0"/>
            </a:lvl2pPr>
            <a:lvl3pPr marL="685800">
              <a:spcBef>
                <a:spcPts val="0"/>
              </a:spcBef>
              <a:spcAft>
                <a:spcPts val="1200"/>
              </a:spcAft>
              <a:defRPr sz="1800" b="0"/>
            </a:lvl3pPr>
            <a:lvl4pPr marL="914400">
              <a:spcBef>
                <a:spcPts val="0"/>
              </a:spcBef>
              <a:spcAft>
                <a:spcPts val="1200"/>
              </a:spcAft>
              <a:defRPr sz="1600" b="0"/>
            </a:lvl4pPr>
            <a:lvl5pPr marL="1143000">
              <a:spcBef>
                <a:spcPts val="0"/>
              </a:spcBef>
              <a:spcAft>
                <a:spcPts val="1200"/>
              </a:spcAft>
              <a:defRPr sz="1600" b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52C157D5-2C68-BA6A-033B-A4CC016CA68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67475" y="2018119"/>
            <a:ext cx="2449514" cy="393191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1"/>
            </a:lvl1pPr>
            <a:lvl2pPr marL="411480">
              <a:spcBef>
                <a:spcPts val="0"/>
              </a:spcBef>
              <a:spcAft>
                <a:spcPts val="1200"/>
              </a:spcAft>
              <a:defRPr sz="1800" b="1"/>
            </a:lvl2pPr>
            <a:lvl3pPr marL="502920">
              <a:spcBef>
                <a:spcPts val="0"/>
              </a:spcBef>
              <a:spcAft>
                <a:spcPts val="1200"/>
              </a:spcAft>
              <a:defRPr sz="1600" b="1"/>
            </a:lvl3pPr>
            <a:lvl4pPr marL="594360">
              <a:spcBef>
                <a:spcPts val="0"/>
              </a:spcBef>
              <a:spcAft>
                <a:spcPts val="1200"/>
              </a:spcAft>
              <a:defRPr sz="1400" b="1"/>
            </a:lvl4pPr>
            <a:lvl5pPr marL="685800">
              <a:spcBef>
                <a:spcPts val="0"/>
              </a:spcBef>
              <a:spcAft>
                <a:spcPts val="1200"/>
              </a:spcAft>
              <a:defRPr sz="1400" b="1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42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5CC9A46-E0E7-B31D-3E27-6F4303A45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883" t="18052" r="46636"/>
          <a:stretch/>
        </p:blipFill>
        <p:spPr>
          <a:xfrm rot="16200000" flipH="1" flipV="1">
            <a:off x="9553763" y="-952310"/>
            <a:ext cx="1685928" cy="359054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67669DC-4C7F-9B50-FCC0-F2AF5B2A95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545" y="584477"/>
            <a:ext cx="10354052" cy="120976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BEF581C2-7562-2E21-E6DD-20AEFC43AAB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23545" y="2009775"/>
            <a:ext cx="10354052" cy="393192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84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3A3E8B6-2BD8-19E0-7F51-7A25EF836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1515" y="374090"/>
            <a:ext cx="5057104" cy="362498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F96043-F6A4-F581-7DB8-96138F0E40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1514" y="4172989"/>
            <a:ext cx="5057103" cy="251936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</a:defRPr>
            </a:lvl2pPr>
            <a:lvl3pPr marL="12001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</a:defRPr>
            </a:lvl3pPr>
            <a:lvl4pPr marL="16573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aseline="0">
                <a:solidFill>
                  <a:schemeClr val="bg1"/>
                </a:solidFill>
              </a:defRPr>
            </a:lvl4pPr>
            <a:lvl5pPr marL="2000250" indent="-1714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805DE67-EFB0-F6F3-6C08-2FE90284C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51" r="18577"/>
          <a:stretch/>
        </p:blipFill>
        <p:spPr>
          <a:xfrm flipH="1">
            <a:off x="0" y="0"/>
            <a:ext cx="518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4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DFB311A-EAAD-7656-C753-E8C739948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4533" t="18691" r="1" b="-131"/>
          <a:stretch/>
        </p:blipFill>
        <p:spPr>
          <a:xfrm rot="5400000">
            <a:off x="7851419" y="-1244552"/>
            <a:ext cx="3096029" cy="5585137"/>
          </a:xfrm>
          <a:custGeom>
            <a:avLst/>
            <a:gdLst>
              <a:gd name="connsiteX0" fmla="*/ 0 w 1756624"/>
              <a:gd name="connsiteY0" fmla="*/ 0 h 6858000"/>
              <a:gd name="connsiteX1" fmla="*/ 1756624 w 1756624"/>
              <a:gd name="connsiteY1" fmla="*/ 0 h 6858000"/>
              <a:gd name="connsiteX2" fmla="*/ 1756624 w 1756624"/>
              <a:gd name="connsiteY2" fmla="*/ 6858000 h 6858000"/>
              <a:gd name="connsiteX3" fmla="*/ 0 w 175662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6624" h="6858000">
                <a:moveTo>
                  <a:pt x="0" y="0"/>
                </a:moveTo>
                <a:lnTo>
                  <a:pt x="1756624" y="0"/>
                </a:lnTo>
                <a:lnTo>
                  <a:pt x="17566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612F0DE-D367-10BB-1F71-60AA6527C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51" r="18577"/>
          <a:stretch/>
        </p:blipFill>
        <p:spPr>
          <a:xfrm>
            <a:off x="7010400" y="0"/>
            <a:ext cx="5181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4F5799-FC34-2F2D-D11E-9B472CAF0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15533"/>
            <a:ext cx="5181600" cy="237686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75025C-084B-CD7A-F546-0E13BA13CF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2844800"/>
            <a:ext cx="5181600" cy="31289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/>
            </a:lvl1pPr>
            <a:lvl2pPr>
              <a:lnSpc>
                <a:spcPct val="120000"/>
              </a:lnSpc>
              <a:defRPr sz="1800"/>
            </a:lvl2pPr>
            <a:lvl3pPr>
              <a:lnSpc>
                <a:spcPct val="120000"/>
              </a:lnSpc>
              <a:defRPr sz="1600"/>
            </a:lvl3pPr>
            <a:lvl4pPr>
              <a:lnSpc>
                <a:spcPct val="120000"/>
              </a:lnSpc>
              <a:defRPr sz="1400"/>
            </a:lvl4pPr>
            <a:lvl5pPr>
              <a:lnSpc>
                <a:spcPct val="120000"/>
              </a:lnSpc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5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5DE041D-A3BF-94FF-029C-719D4DADA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300" t="13815"/>
          <a:stretch/>
        </p:blipFill>
        <p:spPr>
          <a:xfrm>
            <a:off x="0" y="-1"/>
            <a:ext cx="4239206" cy="37761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EE605D-0584-F71C-A97D-B672F13E3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80640"/>
            <a:ext cx="5181600" cy="3368819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9AF635C-89E6-F6EF-FA6A-417A9A84BF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5840" y="-10159"/>
            <a:ext cx="6116320" cy="6868160"/>
          </a:xfrm>
          <a:custGeom>
            <a:avLst/>
            <a:gdLst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0 w 6116320"/>
              <a:gd name="connsiteY3" fmla="*/ 6880225 h 6880225"/>
              <a:gd name="connsiteX4" fmla="*/ 0 w 6116320"/>
              <a:gd name="connsiteY4" fmla="*/ 0 h 6880225"/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2052320 w 6116320"/>
              <a:gd name="connsiteY3" fmla="*/ 6880225 h 6880225"/>
              <a:gd name="connsiteX4" fmla="*/ 0 w 6116320"/>
              <a:gd name="connsiteY4" fmla="*/ 0 h 688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6320" h="6880225">
                <a:moveTo>
                  <a:pt x="0" y="0"/>
                </a:moveTo>
                <a:lnTo>
                  <a:pt x="6116320" y="0"/>
                </a:lnTo>
                <a:lnTo>
                  <a:pt x="6116320" y="6880225"/>
                </a:lnTo>
                <a:lnTo>
                  <a:pt x="2052320" y="6880225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73678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B74EE53-DB22-C27E-074F-A7129585F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158" t="-5374" b="78533"/>
          <a:stretch/>
        </p:blipFill>
        <p:spPr>
          <a:xfrm rot="10800000">
            <a:off x="6324600" y="0"/>
            <a:ext cx="5867400" cy="16473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8AEF0C-FA4B-8C23-0132-5529EC244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0" y="1310639"/>
            <a:ext cx="4805997" cy="2689629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3DD4867-9B0B-647C-1F78-5E50BF30F0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016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05384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40538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FF4D65D-965A-5E86-4D91-C72D1D03A8B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6163" y="4172990"/>
            <a:ext cx="4805997" cy="238973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36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4C9F686-E069-3B60-9625-01EE6A41D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239"/>
          <a:stretch/>
        </p:blipFill>
        <p:spPr>
          <a:xfrm flipH="1">
            <a:off x="9135414" y="0"/>
            <a:ext cx="3056586" cy="6858000"/>
          </a:xfrm>
          <a:custGeom>
            <a:avLst/>
            <a:gdLst>
              <a:gd name="connsiteX0" fmla="*/ 4284372 w 4284372"/>
              <a:gd name="connsiteY0" fmla="*/ 0 h 6858000"/>
              <a:gd name="connsiteX1" fmla="*/ 0 w 4284372"/>
              <a:gd name="connsiteY1" fmla="*/ 0 h 6858000"/>
              <a:gd name="connsiteX2" fmla="*/ 0 w 4284372"/>
              <a:gd name="connsiteY2" fmla="*/ 6858000 h 6858000"/>
              <a:gd name="connsiteX3" fmla="*/ 4284372 w 42843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4372" h="6858000">
                <a:moveTo>
                  <a:pt x="4284372" y="0"/>
                </a:moveTo>
                <a:lnTo>
                  <a:pt x="0" y="0"/>
                </a:lnTo>
                <a:lnTo>
                  <a:pt x="0" y="6858000"/>
                </a:lnTo>
                <a:lnTo>
                  <a:pt x="4284372" y="6858000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D7227F9-50F9-820B-69B7-924C02120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330"/>
          <a:stretch/>
        </p:blipFill>
        <p:spPr>
          <a:xfrm>
            <a:off x="7810500" y="3025140"/>
            <a:ext cx="4381500" cy="38328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8D1E69-316E-A8E1-7ADA-040A0E4907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365125"/>
            <a:ext cx="7273637" cy="164655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1069CA0-E0AB-99C6-10DB-13AAC019DD7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11363"/>
            <a:ext cx="7273638" cy="415575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1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left Imag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589277D-BC14-E7E0-5822-5575F563E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039100" y="228600"/>
            <a:ext cx="4381500" cy="392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DB1BDE-C8F3-ACC0-740B-CBD81287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75285"/>
            <a:ext cx="4896678" cy="362498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28597A3-47D0-F393-55D9-07FFD951F3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586 w 6096586"/>
              <a:gd name="connsiteY0" fmla="*/ 0 h 6858000"/>
              <a:gd name="connsiteX1" fmla="*/ 4054426 w 6096586"/>
              <a:gd name="connsiteY1" fmla="*/ 0 h 6858000"/>
              <a:gd name="connsiteX2" fmla="*/ 6096586 w 6096586"/>
              <a:gd name="connsiteY2" fmla="*/ 6858000 h 6858000"/>
              <a:gd name="connsiteX3" fmla="*/ 586 w 6096586"/>
              <a:gd name="connsiteY3" fmla="*/ 6858000 h 6858000"/>
              <a:gd name="connsiteX4" fmla="*/ 586 w 6096586"/>
              <a:gd name="connsiteY4" fmla="*/ 3669792 h 6858000"/>
              <a:gd name="connsiteX5" fmla="*/ 586 w 6096586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053840" y="0"/>
                </a:lnTo>
                <a:lnTo>
                  <a:pt x="6096000" y="6858000"/>
                </a:lnTo>
                <a:lnTo>
                  <a:pt x="950976" y="6858000"/>
                </a:lnTo>
                <a:lnTo>
                  <a:pt x="0" y="3669792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4BF260CE-C6E3-AE7A-DB8E-A72A1CF5B54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4172990"/>
            <a:ext cx="4896677" cy="230972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1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001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9111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6E20435-B9A5-359D-133D-5D3EED409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55" t="41988" r="53993" b="33420"/>
          <a:stretch/>
        </p:blipFill>
        <p:spPr>
          <a:xfrm rot="10800000">
            <a:off x="9198864" y="-5"/>
            <a:ext cx="2993136" cy="151790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B99CAE4-AA9B-52BA-7DE8-8245CE705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5445" t="24819" r="46503"/>
          <a:stretch/>
        </p:blipFill>
        <p:spPr>
          <a:xfrm rot="16200000">
            <a:off x="961221" y="4525179"/>
            <a:ext cx="1371600" cy="329404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28DFE681-710B-6FE5-B8E0-3BC9DB9F1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365125"/>
            <a:ext cx="10363201" cy="162960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FE383D3-6A16-1891-FF52-470B26B9404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4992709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74B5EB04-CA6E-7417-56DF-A55B21E94B7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84891" y="2022250"/>
            <a:ext cx="4992709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79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783FA55-EF1D-66CF-8FD5-29086D71E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1" t="40714" r="61027" b="44471"/>
          <a:stretch/>
        </p:blipFill>
        <p:spPr>
          <a:xfrm rot="10800000" flipV="1">
            <a:off x="-26830" y="5950040"/>
            <a:ext cx="2513521" cy="9144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42CEFED-8DE0-0155-A5B6-A44051A6D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883" t="18052" r="46636"/>
          <a:stretch/>
        </p:blipFill>
        <p:spPr>
          <a:xfrm rot="16200000" flipH="1" flipV="1">
            <a:off x="9553763" y="-952310"/>
            <a:ext cx="1685928" cy="359054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57FC493E-284F-ADBA-D92D-883CAB13AD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125"/>
            <a:ext cx="10439401" cy="161701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B8B2035-4AA9-D25E-9F15-3ED36F734D1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3310129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1"/>
            </a:lvl1pPr>
            <a:lvl2pPr>
              <a:spcBef>
                <a:spcPts val="0"/>
              </a:spcBef>
              <a:spcAft>
                <a:spcPts val="1200"/>
              </a:spcAft>
              <a:defRPr sz="1800" b="1"/>
            </a:lvl2pPr>
            <a:lvl3pPr>
              <a:spcBef>
                <a:spcPts val="0"/>
              </a:spcBef>
              <a:spcAft>
                <a:spcPts val="1200"/>
              </a:spcAft>
              <a:defRPr sz="1600" b="1"/>
            </a:lvl3pPr>
            <a:lvl4pPr>
              <a:spcBef>
                <a:spcPts val="0"/>
              </a:spcBef>
              <a:spcAft>
                <a:spcPts val="1200"/>
              </a:spcAft>
              <a:defRPr sz="1400" b="1"/>
            </a:lvl4pPr>
            <a:lvl5pPr>
              <a:spcBef>
                <a:spcPts val="0"/>
              </a:spcBef>
              <a:spcAft>
                <a:spcPts val="1200"/>
              </a:spcAft>
              <a:defRPr sz="1400" b="1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6A694422-6B3E-3D80-AC41-FD1CED52ACA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02310" y="2018120"/>
            <a:ext cx="6751489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1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right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48DBD2A1-633E-7A22-751B-5CEFCA93F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703" t="485" b="67543"/>
          <a:stretch/>
        </p:blipFill>
        <p:spPr>
          <a:xfrm rot="5400000">
            <a:off x="-115162" y="115164"/>
            <a:ext cx="1895058" cy="166473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E7BF4D0-D641-9859-157D-B9094EF3D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6385" y="446313"/>
            <a:ext cx="5179615" cy="144874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115AE488-757F-4C5A-7733-85C1D1EA98D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5181600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0"/>
            </a:lvl1pPr>
            <a:lvl2pPr>
              <a:spcBef>
                <a:spcPts val="0"/>
              </a:spcBef>
              <a:spcAft>
                <a:spcPts val="1200"/>
              </a:spcAft>
              <a:defRPr sz="1800" b="0"/>
            </a:lvl2pPr>
            <a:lvl3pPr>
              <a:spcBef>
                <a:spcPts val="0"/>
              </a:spcBef>
              <a:spcAft>
                <a:spcPts val="1200"/>
              </a:spcAft>
              <a:defRPr sz="1600" b="0"/>
            </a:lvl3pPr>
            <a:lvl4pPr>
              <a:spcBef>
                <a:spcPts val="0"/>
              </a:spcBef>
              <a:spcAft>
                <a:spcPts val="1200"/>
              </a:spcAft>
              <a:defRPr sz="1400" b="0"/>
            </a:lvl4pPr>
            <a:lvl5pPr>
              <a:spcBef>
                <a:spcPts val="0"/>
              </a:spcBef>
              <a:spcAft>
                <a:spcPts val="1200"/>
              </a:spcAft>
              <a:defRPr sz="1400" b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9DD264F-42B5-DBB0-9839-DB4C6827ED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76950" y="0"/>
            <a:ext cx="6115050" cy="6868886"/>
          </a:xfrm>
          <a:custGeom>
            <a:avLst/>
            <a:gdLst>
              <a:gd name="connsiteX0" fmla="*/ 0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6858000 h 6858000"/>
              <a:gd name="connsiteX3" fmla="*/ 0 w 6115050"/>
              <a:gd name="connsiteY3" fmla="*/ 6858000 h 6858000"/>
              <a:gd name="connsiteX4" fmla="*/ 0 w 6115050"/>
              <a:gd name="connsiteY4" fmla="*/ 0 h 6858000"/>
              <a:gd name="connsiteX0" fmla="*/ 2024742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6858000 h 6858000"/>
              <a:gd name="connsiteX3" fmla="*/ 0 w 6115050"/>
              <a:gd name="connsiteY3" fmla="*/ 6858000 h 6858000"/>
              <a:gd name="connsiteX4" fmla="*/ 2024742 w 6115050"/>
              <a:gd name="connsiteY4" fmla="*/ 0 h 6858000"/>
              <a:gd name="connsiteX0" fmla="*/ 2024742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3603171 h 6858000"/>
              <a:gd name="connsiteX3" fmla="*/ 6115050 w 6115050"/>
              <a:gd name="connsiteY3" fmla="*/ 6858000 h 6858000"/>
              <a:gd name="connsiteX4" fmla="*/ 0 w 6115050"/>
              <a:gd name="connsiteY4" fmla="*/ 6858000 h 6858000"/>
              <a:gd name="connsiteX5" fmla="*/ 2024742 w 6115050"/>
              <a:gd name="connsiteY5" fmla="*/ 0 h 6858000"/>
              <a:gd name="connsiteX0" fmla="*/ 2024742 w 6115050"/>
              <a:gd name="connsiteY0" fmla="*/ 0 h 6868886"/>
              <a:gd name="connsiteX1" fmla="*/ 6115050 w 6115050"/>
              <a:gd name="connsiteY1" fmla="*/ 0 h 6868886"/>
              <a:gd name="connsiteX2" fmla="*/ 6115050 w 6115050"/>
              <a:gd name="connsiteY2" fmla="*/ 3603171 h 6868886"/>
              <a:gd name="connsiteX3" fmla="*/ 5157107 w 6115050"/>
              <a:gd name="connsiteY3" fmla="*/ 6868886 h 6868886"/>
              <a:gd name="connsiteX4" fmla="*/ 0 w 6115050"/>
              <a:gd name="connsiteY4" fmla="*/ 6858000 h 6868886"/>
              <a:gd name="connsiteX5" fmla="*/ 2024742 w 6115050"/>
              <a:gd name="connsiteY5" fmla="*/ 0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15050" h="6868886">
                <a:moveTo>
                  <a:pt x="2024742" y="0"/>
                </a:moveTo>
                <a:lnTo>
                  <a:pt x="6115050" y="0"/>
                </a:lnTo>
                <a:lnTo>
                  <a:pt x="6115050" y="3603171"/>
                </a:lnTo>
                <a:lnTo>
                  <a:pt x="5157107" y="6868886"/>
                </a:lnTo>
                <a:lnTo>
                  <a:pt x="0" y="6858000"/>
                </a:lnTo>
                <a:lnTo>
                  <a:pt x="2024742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0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0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40D96-BFFB-05BD-30ED-0352500CD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145" y="374090"/>
            <a:ext cx="7506119" cy="1896837"/>
          </a:xfrm>
        </p:spPr>
        <p:txBody>
          <a:bodyPr anchor="b">
            <a:normAutofit/>
          </a:bodyPr>
          <a:lstStyle/>
          <a:p>
            <a:r>
              <a:rPr lang="en-US" b="1" dirty="0"/>
              <a:t>2025 Quality Objectives</a:t>
            </a:r>
          </a:p>
        </p:txBody>
      </p:sp>
      <p:pic>
        <p:nvPicPr>
          <p:cNvPr id="5" name="Picture 4" descr="Time compass on hand">
            <a:extLst>
              <a:ext uri="{FF2B5EF4-FFF2-40B4-BE49-F238E27FC236}">
                <a16:creationId xmlns:a16="http://schemas.microsoft.com/office/drawing/2014/main" id="{CBA7A419-30F0-6651-3406-D526407FA3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085" r="2" b="2"/>
          <a:stretch/>
        </p:blipFill>
        <p:spPr>
          <a:xfrm>
            <a:off x="6091514" y="4172989"/>
            <a:ext cx="5057103" cy="2519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539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74D05E-8A36-8D9F-519E-DB514A69D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77" y="315533"/>
            <a:ext cx="7242772" cy="1576641"/>
          </a:xfrm>
        </p:spPr>
        <p:txBody>
          <a:bodyPr>
            <a:normAutofit/>
          </a:bodyPr>
          <a:lstStyle/>
          <a:p>
            <a:r>
              <a:rPr lang="en-US" sz="4400" b="1" dirty="0"/>
              <a:t>Quality Objectives 2025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0C1E08-E337-110E-DB8E-41BA4A3341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9176" y="3340729"/>
            <a:ext cx="6953061" cy="1880940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8600" dirty="0"/>
              <a:t>Scrap Reduction – goal: $18,750 MAX per week avg.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8600" dirty="0"/>
              <a:t>OTD (On-Time Delivery) – 95% or greater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8600" dirty="0"/>
              <a:t>OEE (Overall Equipment Effectiveness) – Improve to High Performing level 70%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205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DD59383-E6CD-CF57-B9CF-5820B1CEC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0" y="375285"/>
            <a:ext cx="5506278" cy="2422236"/>
          </a:xfrm>
        </p:spPr>
        <p:txBody>
          <a:bodyPr anchor="b">
            <a:normAutofit/>
          </a:bodyPr>
          <a:lstStyle/>
          <a:p>
            <a:r>
              <a:rPr lang="en-US" sz="4400" b="1" dirty="0"/>
              <a:t>Scrap Reduction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E19923-9B2E-B6E7-C702-B5019F0B59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61" r="32962"/>
          <a:stretch/>
        </p:blipFill>
        <p:spPr>
          <a:xfrm>
            <a:off x="20" y="10"/>
            <a:ext cx="6095980" cy="685799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586 w 6096586"/>
              <a:gd name="connsiteY0" fmla="*/ 0 h 6858000"/>
              <a:gd name="connsiteX1" fmla="*/ 4054426 w 6096586"/>
              <a:gd name="connsiteY1" fmla="*/ 0 h 6858000"/>
              <a:gd name="connsiteX2" fmla="*/ 6096586 w 6096586"/>
              <a:gd name="connsiteY2" fmla="*/ 6858000 h 6858000"/>
              <a:gd name="connsiteX3" fmla="*/ 586 w 6096586"/>
              <a:gd name="connsiteY3" fmla="*/ 6858000 h 6858000"/>
              <a:gd name="connsiteX4" fmla="*/ 586 w 6096586"/>
              <a:gd name="connsiteY4" fmla="*/ 3669792 h 6858000"/>
              <a:gd name="connsiteX5" fmla="*/ 586 w 6096586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053840" y="0"/>
                </a:lnTo>
                <a:lnTo>
                  <a:pt x="6096000" y="6858000"/>
                </a:lnTo>
                <a:lnTo>
                  <a:pt x="950976" y="6858000"/>
                </a:lnTo>
                <a:lnTo>
                  <a:pt x="0" y="3669792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672BC8-D7EC-066C-9025-5F29713D84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95042" y="3349124"/>
            <a:ext cx="6418907" cy="230972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Scrap Reduction – goal: $18,750 MAX per week avg.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700" dirty="0"/>
          </a:p>
          <a:p>
            <a:r>
              <a:rPr lang="en-US" sz="1700" dirty="0"/>
              <a:t>Run it right the first time!  Everyone must help to identify defective parts.  Everyone must help to find a corrective action immediately.  It is better to shut down then to run high scrap rates. </a:t>
            </a:r>
          </a:p>
        </p:txBody>
      </p:sp>
    </p:spTree>
    <p:extLst>
      <p:ext uri="{BB962C8B-B14F-4D97-AF65-F5344CB8AC3E}">
        <p14:creationId xmlns:p14="http://schemas.microsoft.com/office/powerpoint/2010/main" val="56176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DC220-5B2C-B9AC-0253-65A53508D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81FE21A-0A8E-1626-DDFE-590900181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8044" y="1310639"/>
            <a:ext cx="6260123" cy="1884737"/>
          </a:xfrm>
        </p:spPr>
        <p:txBody>
          <a:bodyPr anchor="b">
            <a:normAutofit/>
          </a:bodyPr>
          <a:lstStyle/>
          <a:p>
            <a:r>
              <a:rPr lang="en-US" b="1" dirty="0"/>
              <a:t>On Time Delivery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3909A7-C59D-CD5B-0D9E-D68A096F46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320" r="17569"/>
          <a:stretch/>
        </p:blipFill>
        <p:spPr>
          <a:xfrm>
            <a:off x="20" y="-10160"/>
            <a:ext cx="609598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05384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40538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4EC3C9-737F-5CE8-EDCC-C6F5BCB7EE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75438" y="3750959"/>
            <a:ext cx="5961687" cy="2389736"/>
          </a:xfrm>
        </p:spPr>
        <p:txBody>
          <a:bodyPr>
            <a:normAutofit/>
          </a:bodyPr>
          <a:lstStyle/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OTD (On-Time Delivery)  &gt;95%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Delivering good parts per customers expectation.  If a date has been established with customer on when they will receive parts, we must honor this date.   We are currently at 89%</a:t>
            </a:r>
          </a:p>
        </p:txBody>
      </p:sp>
    </p:spTree>
    <p:extLst>
      <p:ext uri="{BB962C8B-B14F-4D97-AF65-F5344CB8AC3E}">
        <p14:creationId xmlns:p14="http://schemas.microsoft.com/office/powerpoint/2010/main" val="448921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90E96-91D5-49E9-2A25-EC9573BC5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7063E9E-C4FC-5BA5-4B93-6F8DE5CA2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086" y="375285"/>
            <a:ext cx="5954162" cy="3119353"/>
          </a:xfrm>
        </p:spPr>
        <p:txBody>
          <a:bodyPr anchor="b">
            <a:normAutofit/>
          </a:bodyPr>
          <a:lstStyle/>
          <a:p>
            <a:pPr marL="0" marR="0"/>
            <a:r>
              <a:rPr lang="en-US" sz="4400" b="1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OEE  &gt;70% High Performance Level</a:t>
            </a:r>
            <a:r>
              <a:rPr lang="en-US" sz="44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56CA981-764A-BE7B-0A26-B5A7D9168B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4172990"/>
            <a:ext cx="5954162" cy="2309725"/>
          </a:xfrm>
        </p:spPr>
        <p:txBody>
          <a:bodyPr>
            <a:normAutofit lnSpcReduction="10000"/>
          </a:bodyPr>
          <a:lstStyle/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900" dirty="0">
                <a:effectLst/>
              </a:rPr>
              <a:t>OEE (Overall Equipment Effectiveness)</a:t>
            </a:r>
            <a:r>
              <a:rPr lang="en-US" sz="2000" b="1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&gt;70% High Performance Level</a:t>
            </a:r>
            <a:r>
              <a:rPr lang="en-US" sz="1900" dirty="0">
                <a:effectLst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r>
              <a:rPr lang="en-US" sz="1900" dirty="0"/>
              <a:t>OEE is a metric that measures the performance of manufacturing equipment and processes.  Metro would like to move from Typical to High Performance level.  100% OEE is perfect production, manufacturing only good parts, as fast as possible with no stop time. </a:t>
            </a:r>
          </a:p>
        </p:txBody>
      </p:sp>
      <p:pic>
        <p:nvPicPr>
          <p:cNvPr id="5" name="Picture 4" descr="Speedometer">
            <a:extLst>
              <a:ext uri="{FF2B5EF4-FFF2-40B4-BE49-F238E27FC236}">
                <a16:creationId xmlns:a16="http://schemas.microsoft.com/office/drawing/2014/main" id="{CF58D8AC-42E7-5035-A447-B5F9BD23A6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460" r="21206"/>
          <a:stretch/>
        </p:blipFill>
        <p:spPr>
          <a:xfrm>
            <a:off x="20" y="10"/>
            <a:ext cx="6095980" cy="685799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586 w 6096586"/>
              <a:gd name="connsiteY0" fmla="*/ 0 h 6858000"/>
              <a:gd name="connsiteX1" fmla="*/ 4054426 w 6096586"/>
              <a:gd name="connsiteY1" fmla="*/ 0 h 6858000"/>
              <a:gd name="connsiteX2" fmla="*/ 6096586 w 6096586"/>
              <a:gd name="connsiteY2" fmla="*/ 6858000 h 6858000"/>
              <a:gd name="connsiteX3" fmla="*/ 586 w 6096586"/>
              <a:gd name="connsiteY3" fmla="*/ 6858000 h 6858000"/>
              <a:gd name="connsiteX4" fmla="*/ 586 w 6096586"/>
              <a:gd name="connsiteY4" fmla="*/ 3669792 h 6858000"/>
              <a:gd name="connsiteX5" fmla="*/ 586 w 6096586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053840" y="0"/>
                </a:lnTo>
                <a:lnTo>
                  <a:pt x="6096000" y="6858000"/>
                </a:lnTo>
                <a:lnTo>
                  <a:pt x="950976" y="6858000"/>
                </a:lnTo>
                <a:lnTo>
                  <a:pt x="0" y="3669792"/>
                </a:lnTo>
                <a:lnTo>
                  <a:pt x="0" y="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1018163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_win32_SL_V9" id="{8502042B-488E-4F33-AD20-77B40A1BC1AA}" vid="{A90C26AF-23CA-48C5-BFF9-84DC7B1C91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2457D9-12AC-4794-A05E-F1B90FCD8D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045227-5724-4DBF-9712-031B1BFB2C3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B7B39BD0-040C-43BE-B0E4-512B09E8003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{D4952A6C-0277-4CBA-8E4F-47F2D8113EB6}tf22318419_win32</Template>
  <TotalTime>41</TotalTime>
  <Words>211</Words>
  <Application>Microsoft Office PowerPoint</Application>
  <PresentationFormat>Widescreen</PresentationFormat>
  <Paragraphs>23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Tenorite</vt:lpstr>
      <vt:lpstr>Custom</vt:lpstr>
      <vt:lpstr>2025 Quality Objectives</vt:lpstr>
      <vt:lpstr>Quality Objectives 2025</vt:lpstr>
      <vt:lpstr>Scrap Reduction </vt:lpstr>
      <vt:lpstr>On Time Delivery</vt:lpstr>
      <vt:lpstr>OEE  &gt;70% High Performance Level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Christina Stenske</dc:creator>
  <cp:lastModifiedBy>Christina Stenske</cp:lastModifiedBy>
  <cp:revision>3</cp:revision>
  <dcterms:created xsi:type="dcterms:W3CDTF">2025-01-13T17:27:41Z</dcterms:created>
  <dcterms:modified xsi:type="dcterms:W3CDTF">2025-01-16T14:19:14Z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