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8"/>
  </p:notesMasterIdLst>
  <p:handoutMasterIdLst>
    <p:handoutMasterId r:id="rId9"/>
  </p:handoutMasterIdLst>
  <p:sldIdLst>
    <p:sldId id="314" r:id="rId5"/>
    <p:sldId id="315" r:id="rId6"/>
    <p:sldId id="316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5388" autoAdjust="0"/>
  </p:normalViewPr>
  <p:slideViewPr>
    <p:cSldViewPr snapToGrid="0">
      <p:cViewPr varScale="1">
        <p:scale>
          <a:sx n="95" d="100"/>
          <a:sy n="95" d="100"/>
        </p:scale>
        <p:origin x="114" y="318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7273637" cy="1646555"/>
          </a:xfrm>
        </p:spPr>
        <p:txBody>
          <a:bodyPr anchor="ctr">
            <a:normAutofit/>
          </a:bodyPr>
          <a:lstStyle/>
          <a:p>
            <a:r>
              <a:rPr lang="en-US" b="1" dirty="0"/>
              <a:t>2025 RISK</a:t>
            </a:r>
          </a:p>
        </p:txBody>
      </p:sp>
      <p:pic>
        <p:nvPicPr>
          <p:cNvPr id="5" name="Picture 4" descr="Time compass on hand">
            <a:extLst>
              <a:ext uri="{FF2B5EF4-FFF2-40B4-BE49-F238E27FC236}">
                <a16:creationId xmlns:a16="http://schemas.microsoft.com/office/drawing/2014/main" id="{CBA7A419-30F0-6651-3406-D526407FA3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084" r="-1" b="-1"/>
          <a:stretch/>
        </p:blipFill>
        <p:spPr>
          <a:xfrm>
            <a:off x="914399" y="2011363"/>
            <a:ext cx="7273638" cy="4155757"/>
          </a:xfrm>
          <a:prstGeom prst="rect">
            <a:avLst/>
          </a:prstGeo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9020707-2523-03B5-D074-D17412F66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7" y="315533"/>
            <a:ext cx="7242772" cy="1576641"/>
          </a:xfrm>
        </p:spPr>
        <p:txBody>
          <a:bodyPr>
            <a:normAutofit/>
          </a:bodyPr>
          <a:lstStyle/>
          <a:p>
            <a:r>
              <a:rPr lang="en-US" sz="4400" b="1" dirty="0"/>
              <a:t>Metro risks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C1E08-E337-110E-DB8E-41BA4A3341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170297"/>
            <a:ext cx="7646376" cy="188094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8600" dirty="0"/>
              <a:t>Yushin Training - https://www.yushinamerica.com/yushin-robot-training-and-programming/ (Dustin M.)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8600" dirty="0" err="1"/>
              <a:t>Nissei</a:t>
            </a:r>
            <a:r>
              <a:rPr lang="en-US" sz="8600" dirty="0"/>
              <a:t> Maintenance Training - Employees not trained or not being sent (Dustin M.)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8600" dirty="0"/>
              <a:t>Space - growing business to make room, area for staging shipments (Warehouse)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3D69E9-663D-C5B7-D01A-C2E8980B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7273637" cy="609565"/>
          </a:xfrm>
        </p:spPr>
        <p:txBody>
          <a:bodyPr/>
          <a:lstStyle/>
          <a:p>
            <a:r>
              <a:rPr lang="en-US" dirty="0"/>
              <a:t>RISK Matrix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4629E7-38FC-C664-829E-0C208729B4E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78564556"/>
              </p:ext>
            </p:extLst>
          </p:nvPr>
        </p:nvGraphicFramePr>
        <p:xfrm>
          <a:off x="512467" y="1135464"/>
          <a:ext cx="9143998" cy="5110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9318">
                  <a:extLst>
                    <a:ext uri="{9D8B030D-6E8A-4147-A177-3AD203B41FA5}">
                      <a16:colId xmlns:a16="http://schemas.microsoft.com/office/drawing/2014/main" val="4121259038"/>
                    </a:ext>
                  </a:extLst>
                </a:gridCol>
                <a:gridCol w="408670">
                  <a:extLst>
                    <a:ext uri="{9D8B030D-6E8A-4147-A177-3AD203B41FA5}">
                      <a16:colId xmlns:a16="http://schemas.microsoft.com/office/drawing/2014/main" val="3818933729"/>
                    </a:ext>
                  </a:extLst>
                </a:gridCol>
                <a:gridCol w="408670">
                  <a:extLst>
                    <a:ext uri="{9D8B030D-6E8A-4147-A177-3AD203B41FA5}">
                      <a16:colId xmlns:a16="http://schemas.microsoft.com/office/drawing/2014/main" val="1472085756"/>
                    </a:ext>
                  </a:extLst>
                </a:gridCol>
                <a:gridCol w="408670">
                  <a:extLst>
                    <a:ext uri="{9D8B030D-6E8A-4147-A177-3AD203B41FA5}">
                      <a16:colId xmlns:a16="http://schemas.microsoft.com/office/drawing/2014/main" val="1180635428"/>
                    </a:ext>
                  </a:extLst>
                </a:gridCol>
                <a:gridCol w="408670">
                  <a:extLst>
                    <a:ext uri="{9D8B030D-6E8A-4147-A177-3AD203B41FA5}">
                      <a16:colId xmlns:a16="http://schemas.microsoft.com/office/drawing/2014/main" val="2787743827"/>
                    </a:ext>
                  </a:extLst>
                </a:gridCol>
              </a:tblGrid>
              <a:tr h="8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Process Step or Risk Description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Severity 1=Low  3=Moderate   5=High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Occurrences 1=Low  3=Moderate   5=High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Prevention  5=low  3=Moderate  1=High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vert="vert27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Total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vert="vert270" anchor="ctr"/>
                </a:tc>
                <a:extLst>
                  <a:ext uri="{0D108BD9-81ED-4DB2-BD59-A6C34878D82A}">
                    <a16:rowId xmlns:a16="http://schemas.microsoft.com/office/drawing/2014/main" val="4029213875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Yushin Training - https://www.yushinamerica.com/yushin-robot-training-and-programming/ (Dustin M.)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1409352108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Nissei Maintenance Training - Employees not trained or not being sent (Dustin M.)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808269088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Space - growing business to make room, area for staging shipments (Warehouse)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3144240066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Customer Visits (Scott A.)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1348440544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Customer retention - how to keep customers informed of delays/internally how to share (Lisa M.)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630482806"/>
                  </a:ext>
                </a:extLst>
              </a:tr>
              <a:tr h="2788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Equipment - Forktrucks - one currently down, scanners 2 have issues, slow and flashes often as if scanning (Warehouse)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3539802735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Production / Scrap - utilization (Brian B.)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2838236780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Skilled Labor (Scott A.)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307384797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Tool damage costs (Scott A.)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647803070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Contract orders - How to handle orders in IQMS / when and how to schedule (Lisa M.)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3950709945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Assembly and tool room work - what are rates? How much to count on daily to inform customers (Lisa M.)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2573759802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Equipment aging - </a:t>
                      </a:r>
                      <a:r>
                        <a:rPr lang="en-US" sz="700" u="none" strike="noStrike" dirty="0" err="1">
                          <a:effectLst/>
                        </a:rPr>
                        <a:t>diffculity</a:t>
                      </a:r>
                      <a:r>
                        <a:rPr lang="en-US" sz="700" u="none" strike="noStrike" dirty="0">
                          <a:effectLst/>
                        </a:rPr>
                        <a:t> of replacement part (Dustin M.)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1665941474"/>
                  </a:ext>
                </a:extLst>
              </a:tr>
              <a:tr h="13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Equipment failure because of old or no longer sericeable (Brandon)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3597161112"/>
                  </a:ext>
                </a:extLst>
              </a:tr>
              <a:tr h="13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Customers in financial trouble that can not pay (Susan B.)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1329721993"/>
                  </a:ext>
                </a:extLst>
              </a:tr>
              <a:tr h="1617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Job Descriptions - Ensure that they are current and in compliance (Christina S.)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1970517606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Retention (Doug O.)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1209735314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Proper / Adequate Training (Doug O.)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700169064"/>
                  </a:ext>
                </a:extLst>
              </a:tr>
              <a:tr h="13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Higher costs affecting cash flow (Susan B.)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125982877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Culture, looking to have new ideas and new support (Christina S.)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2458582230"/>
                  </a:ext>
                </a:extLst>
              </a:tr>
              <a:tr h="2788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Loss or damage to shipments - Proof of order shipped correctly (we take pics of M&amp;B to prove on heat treat pal (Warehouse)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2789660557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Talent Acquisition (Doug O.)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495417649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GOM Training (Falicia K.)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3576512400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Staffing (2 people will be out at the same time due to birth of child) (Falicia K.)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2808653850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Staffing  (Brian B.)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2898355101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Training for the young guys to develop (Brian B.)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408924837"/>
                  </a:ext>
                </a:extLst>
              </a:tr>
              <a:tr h="147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Loss of talent through downsize of dept. (Christina S.)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ctr"/>
                </a:tc>
                <a:extLst>
                  <a:ext uri="{0D108BD9-81ED-4DB2-BD59-A6C34878D82A}">
                    <a16:rowId xmlns:a16="http://schemas.microsoft.com/office/drawing/2014/main" val="2777111516"/>
                  </a:ext>
                </a:extLst>
              </a:tr>
              <a:tr h="13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Skilled Labor (Brandon)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3" marR="3883" marT="3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3" marR="3883" marT="3883" marB="0" anchor="b"/>
                </a:tc>
                <a:extLst>
                  <a:ext uri="{0D108BD9-81ED-4DB2-BD59-A6C34878D82A}">
                    <a16:rowId xmlns:a16="http://schemas.microsoft.com/office/drawing/2014/main" val="346898463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1A5E7-7259-860C-9020-7931011B4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926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B39BD0-040C-43BE-B0E4-512B09E800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045227-5724-4DBF-9712-031B1BFB2C3C}">
  <ds:schemaRefs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16c05727-aa75-4e4a-9b5f-8a80a1165891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2457D9-12AC-4794-A05E-F1B90FCD8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{D4952A6C-0277-4CBA-8E4F-47F2D8113EB6}tf22318419_win32</Template>
  <TotalTime>45</TotalTime>
  <Words>541</Words>
  <Application>Microsoft Office PowerPoint</Application>
  <PresentationFormat>Widescreen</PresentationFormat>
  <Paragraphs>150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Tenorite</vt:lpstr>
      <vt:lpstr>Custom</vt:lpstr>
      <vt:lpstr>2025 RISK</vt:lpstr>
      <vt:lpstr>Metro risks 2025</vt:lpstr>
      <vt:lpstr>RISK Matrix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Stenske</dc:creator>
  <cp:lastModifiedBy>Christina Stenske</cp:lastModifiedBy>
  <cp:revision>4</cp:revision>
  <cp:lastPrinted>2025-02-20T18:12:56Z</cp:lastPrinted>
  <dcterms:created xsi:type="dcterms:W3CDTF">2025-01-13T17:27:41Z</dcterms:created>
  <dcterms:modified xsi:type="dcterms:W3CDTF">2025-02-20T18:14:24Z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